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8"/>
  </p:notesMasterIdLst>
  <p:sldIdLst>
    <p:sldId id="278" r:id="rId2"/>
    <p:sldId id="272" r:id="rId3"/>
    <p:sldId id="276" r:id="rId4"/>
    <p:sldId id="273" r:id="rId5"/>
    <p:sldId id="268" r:id="rId6"/>
    <p:sldId id="286" r:id="rId7"/>
  </p:sldIdLst>
  <p:sldSz cx="9144000" cy="6858000" type="screen4x3"/>
  <p:notesSz cx="7010400" cy="9296400"/>
  <p:custShowLst>
    <p:custShow name="Custom Show 1" id="0">
      <p:sldLst>
        <p:sld r:id="rId6"/>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4660"/>
  </p:normalViewPr>
  <p:slideViewPr>
    <p:cSldViewPr>
      <p:cViewPr varScale="1">
        <p:scale>
          <a:sx n="83" d="100"/>
          <a:sy n="83" d="100"/>
        </p:scale>
        <p:origin x="1614"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64" tIns="46582" rIns="93164" bIns="46582" rtlCol="0"/>
          <a:lstStyle>
            <a:lvl1pPr algn="l">
              <a:defRPr sz="12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64" tIns="46582" rIns="93164" bIns="46582" rtlCol="0"/>
          <a:lstStyle>
            <a:lvl1pPr algn="r">
              <a:defRPr sz="1200"/>
            </a:lvl1pPr>
          </a:lstStyle>
          <a:p>
            <a:fld id="{EEB440B9-2699-4C01-B245-D4BC60AFCB70}" type="datetimeFigureOut">
              <a:rPr lang="en-US" smtClean="0"/>
              <a:pPr/>
              <a:t>21-Sep-23</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64" tIns="46582" rIns="93164" bIns="46582"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64" tIns="46582" rIns="93164" bIns="4658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64" tIns="46582" rIns="93164" bIns="46582"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64" tIns="46582" rIns="93164" bIns="46582" rtlCol="0" anchor="b"/>
          <a:lstStyle>
            <a:lvl1pPr algn="r">
              <a:defRPr sz="1200"/>
            </a:lvl1pPr>
          </a:lstStyle>
          <a:p>
            <a:fld id="{EC8ACEDE-7D82-47D5-BDDE-692F1DC2B657}" type="slidenum">
              <a:rPr lang="en-US" smtClean="0"/>
              <a:pPr/>
              <a:t>‹#›</a:t>
            </a:fld>
            <a:endParaRPr lang="en-US"/>
          </a:p>
        </p:txBody>
      </p:sp>
    </p:spTree>
    <p:extLst>
      <p:ext uri="{BB962C8B-B14F-4D97-AF65-F5344CB8AC3E}">
        <p14:creationId xmlns:p14="http://schemas.microsoft.com/office/powerpoint/2010/main" val="889732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8ACEDE-7D82-47D5-BDDE-692F1DC2B657}" type="slidenum">
              <a:rPr lang="en-US" smtClean="0"/>
              <a:pPr/>
              <a:t>1</a:t>
            </a:fld>
            <a:endParaRPr lang="en-US"/>
          </a:p>
        </p:txBody>
      </p:sp>
    </p:spTree>
    <p:extLst>
      <p:ext uri="{BB962C8B-B14F-4D97-AF65-F5344CB8AC3E}">
        <p14:creationId xmlns:p14="http://schemas.microsoft.com/office/powerpoint/2010/main" val="310384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8ACEDE-7D82-47D5-BDDE-692F1DC2B657}" type="slidenum">
              <a:rPr lang="en-US" smtClean="0"/>
              <a:pPr/>
              <a:t>2</a:t>
            </a:fld>
            <a:endParaRPr lang="en-US"/>
          </a:p>
        </p:txBody>
      </p:sp>
    </p:spTree>
    <p:extLst>
      <p:ext uri="{BB962C8B-B14F-4D97-AF65-F5344CB8AC3E}">
        <p14:creationId xmlns:p14="http://schemas.microsoft.com/office/powerpoint/2010/main" val="310384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8ACEDE-7D82-47D5-BDDE-692F1DC2B657}" type="slidenum">
              <a:rPr lang="en-US" smtClean="0"/>
              <a:pPr/>
              <a:t>3</a:t>
            </a:fld>
            <a:endParaRPr lang="en-US"/>
          </a:p>
        </p:txBody>
      </p:sp>
    </p:spTree>
    <p:extLst>
      <p:ext uri="{BB962C8B-B14F-4D97-AF65-F5344CB8AC3E}">
        <p14:creationId xmlns:p14="http://schemas.microsoft.com/office/powerpoint/2010/main" val="310384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8ACEDE-7D82-47D5-BDDE-692F1DC2B657}" type="slidenum">
              <a:rPr lang="en-US" smtClean="0"/>
              <a:pPr/>
              <a:t>4</a:t>
            </a:fld>
            <a:endParaRPr lang="en-US"/>
          </a:p>
        </p:txBody>
      </p:sp>
    </p:spTree>
    <p:extLst>
      <p:ext uri="{BB962C8B-B14F-4D97-AF65-F5344CB8AC3E}">
        <p14:creationId xmlns:p14="http://schemas.microsoft.com/office/powerpoint/2010/main" val="310384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8ACEDE-7D82-47D5-BDDE-692F1DC2B657}" type="slidenum">
              <a:rPr lang="en-US" smtClean="0"/>
              <a:pPr/>
              <a:t>5</a:t>
            </a:fld>
            <a:endParaRPr lang="en-US"/>
          </a:p>
        </p:txBody>
      </p:sp>
    </p:spTree>
    <p:extLst>
      <p:ext uri="{BB962C8B-B14F-4D97-AF65-F5344CB8AC3E}">
        <p14:creationId xmlns:p14="http://schemas.microsoft.com/office/powerpoint/2010/main" val="3168216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86C274-6209-4899-AF0E-47DF69FF358F}" type="datetimeFigureOut">
              <a:rPr lang="en-US" smtClean="0"/>
              <a:pPr/>
              <a:t>21-Sep-23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06D404-9D24-4F99-A9CC-AF1E5F17A1B6}" type="slidenum">
              <a:rPr lang="en-US" smtClean="0"/>
              <a:pPr/>
              <a:t>‹#›</a:t>
            </a:fld>
            <a:endParaRPr lang="en-US"/>
          </a:p>
        </p:txBody>
      </p:sp>
    </p:spTree>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86C274-6209-4899-AF0E-47DF69FF358F}" type="datetimeFigureOut">
              <a:rPr lang="en-US" smtClean="0"/>
              <a:pPr/>
              <a:t>21-Sep-23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06D404-9D24-4F99-A9CC-AF1E5F17A1B6}" type="slidenum">
              <a:rPr lang="en-US" smtClean="0"/>
              <a:pPr/>
              <a:t>‹#›</a:t>
            </a:fld>
            <a:endParaRPr lang="en-US"/>
          </a:p>
        </p:txBody>
      </p:sp>
    </p:spTree>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86C274-6209-4899-AF0E-47DF69FF358F}" type="datetimeFigureOut">
              <a:rPr lang="en-US" smtClean="0"/>
              <a:pPr/>
              <a:t>21-Sep-23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06D404-9D24-4F99-A9CC-AF1E5F17A1B6}" type="slidenum">
              <a:rPr lang="en-US" smtClean="0"/>
              <a:pPr/>
              <a:t>‹#›</a:t>
            </a:fld>
            <a:endParaRPr lang="en-US"/>
          </a:p>
        </p:txBody>
      </p:sp>
    </p:spTree>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86C274-6209-4899-AF0E-47DF69FF358F}" type="datetimeFigureOut">
              <a:rPr lang="en-US" smtClean="0"/>
              <a:pPr/>
              <a:t>21-Sep-23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06D404-9D24-4F99-A9CC-AF1E5F17A1B6}" type="slidenum">
              <a:rPr lang="en-US" smtClean="0"/>
              <a:pPr/>
              <a:t>‹#›</a:t>
            </a:fld>
            <a:endParaRPr lang="en-US"/>
          </a:p>
        </p:txBody>
      </p:sp>
    </p:spTree>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86C274-6209-4899-AF0E-47DF69FF358F}" type="datetimeFigureOut">
              <a:rPr lang="en-US" smtClean="0"/>
              <a:pPr/>
              <a:t>21-Sep-23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06D404-9D24-4F99-A9CC-AF1E5F17A1B6}" type="slidenum">
              <a:rPr lang="en-US" smtClean="0"/>
              <a:pPr/>
              <a:t>‹#›</a:t>
            </a:fld>
            <a:endParaRPr lang="en-US"/>
          </a:p>
        </p:txBody>
      </p:sp>
    </p:spTree>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86C274-6209-4899-AF0E-47DF69FF358F}" type="datetimeFigureOut">
              <a:rPr lang="en-US" smtClean="0"/>
              <a:pPr/>
              <a:t>21-Sep-23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06D404-9D24-4F99-A9CC-AF1E5F17A1B6}" type="slidenum">
              <a:rPr lang="en-US" smtClean="0"/>
              <a:pPr/>
              <a:t>‹#›</a:t>
            </a:fld>
            <a:endParaRPr lang="en-US"/>
          </a:p>
        </p:txBody>
      </p:sp>
    </p:spTree>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86C274-6209-4899-AF0E-47DF69FF358F}" type="datetimeFigureOut">
              <a:rPr lang="en-US" smtClean="0"/>
              <a:pPr/>
              <a:t>21-Sep-23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06D404-9D24-4F99-A9CC-AF1E5F17A1B6}" type="slidenum">
              <a:rPr lang="en-US" smtClean="0"/>
              <a:pPr/>
              <a:t>‹#›</a:t>
            </a:fld>
            <a:endParaRPr lang="en-US"/>
          </a:p>
        </p:txBody>
      </p:sp>
    </p:spTree>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86C274-6209-4899-AF0E-47DF69FF358F}" type="datetimeFigureOut">
              <a:rPr lang="en-US" smtClean="0"/>
              <a:pPr/>
              <a:t>21-Sep-23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06D404-9D24-4F99-A9CC-AF1E5F17A1B6}" type="slidenum">
              <a:rPr lang="en-US" smtClean="0"/>
              <a:pPr/>
              <a:t>‹#›</a:t>
            </a:fld>
            <a:endParaRPr lang="en-US"/>
          </a:p>
        </p:txBody>
      </p:sp>
    </p:spTree>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86C274-6209-4899-AF0E-47DF69FF358F}" type="datetimeFigureOut">
              <a:rPr lang="en-US" smtClean="0"/>
              <a:pPr/>
              <a:t>21-Sep-23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06D404-9D24-4F99-A9CC-AF1E5F17A1B6}" type="slidenum">
              <a:rPr lang="en-US" smtClean="0"/>
              <a:pPr/>
              <a:t>‹#›</a:t>
            </a:fld>
            <a:endParaRPr lang="en-US"/>
          </a:p>
        </p:txBody>
      </p:sp>
    </p:spTree>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86C274-6209-4899-AF0E-47DF69FF358F}" type="datetimeFigureOut">
              <a:rPr lang="en-US" smtClean="0"/>
              <a:pPr/>
              <a:t>21-Sep-23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06D404-9D24-4F99-A9CC-AF1E5F17A1B6}" type="slidenum">
              <a:rPr lang="en-US" smtClean="0"/>
              <a:pPr/>
              <a:t>‹#›</a:t>
            </a:fld>
            <a:endParaRPr lang="en-US"/>
          </a:p>
        </p:txBody>
      </p:sp>
    </p:spTree>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86C274-6209-4899-AF0E-47DF69FF358F}" type="datetimeFigureOut">
              <a:rPr lang="en-US" smtClean="0"/>
              <a:pPr/>
              <a:t>21-Sep-23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06D404-9D24-4F99-A9CC-AF1E5F17A1B6}" type="slidenum">
              <a:rPr lang="en-US" smtClean="0"/>
              <a:pPr/>
              <a:t>‹#›</a:t>
            </a:fld>
            <a:endParaRPr lang="en-US"/>
          </a:p>
        </p:txBody>
      </p:sp>
    </p:spTree>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86C274-6209-4899-AF0E-47DF69FF358F}" type="datetimeFigureOut">
              <a:rPr lang="en-US" smtClean="0"/>
              <a:pPr/>
              <a:t>21-Sep-23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06D404-9D24-4F99-A9CC-AF1E5F17A1B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wipe dir="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a:cxnSpLocks/>
          </p:cNvCxnSpPr>
          <p:nvPr/>
        </p:nvCxnSpPr>
        <p:spPr>
          <a:xfrm>
            <a:off x="0" y="1143000"/>
            <a:ext cx="3834788" cy="0"/>
          </a:xfrm>
          <a:prstGeom prst="line">
            <a:avLst/>
          </a:prstGeom>
          <a:ln w="31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a:cxnSpLocks/>
          </p:cNvCxnSpPr>
          <p:nvPr/>
        </p:nvCxnSpPr>
        <p:spPr>
          <a:xfrm>
            <a:off x="0" y="385188"/>
            <a:ext cx="3834788" cy="0"/>
          </a:xfrm>
          <a:prstGeom prst="line">
            <a:avLst/>
          </a:prstGeom>
          <a:ln w="3175">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304800" y="533400"/>
            <a:ext cx="3682388" cy="685800"/>
          </a:xfrm>
        </p:spPr>
        <p:txBody>
          <a:bodyPr anchor="t">
            <a:noAutofit/>
          </a:bodyPr>
          <a:lstStyle/>
          <a:p>
            <a:pPr algn="l"/>
            <a:r>
              <a:rPr lang="en-US" sz="2000" dirty="0">
                <a:solidFill>
                  <a:srgbClr val="C00000"/>
                </a:solidFill>
                <a:latin typeface="Tahoma" panose="020B0604030504040204" pitchFamily="34" charset="0"/>
                <a:ea typeface="Tahoma" panose="020B0604030504040204" pitchFamily="34" charset="0"/>
                <a:cs typeface="Tahoma" panose="020B0604030504040204" pitchFamily="34" charset="0"/>
              </a:rPr>
              <a:t>About Taste Window Magazine</a:t>
            </a:r>
          </a:p>
        </p:txBody>
      </p:sp>
      <p:sp>
        <p:nvSpPr>
          <p:cNvPr id="16" name="TextBox 15"/>
          <p:cNvSpPr txBox="1"/>
          <p:nvPr/>
        </p:nvSpPr>
        <p:spPr>
          <a:xfrm>
            <a:off x="304800" y="1329133"/>
            <a:ext cx="4114800" cy="5416868"/>
          </a:xfrm>
          <a:prstGeom prst="rect">
            <a:avLst/>
          </a:prstGeom>
          <a:noFill/>
        </p:spPr>
        <p:txBody>
          <a:bodyPr wrap="square" rtlCol="0">
            <a:spAutoFit/>
          </a:bodyPr>
          <a:lstStyle/>
          <a:p>
            <a:r>
              <a:rPr lang="en-US" sz="1200" b="1" dirty="0"/>
              <a:t>Quarterly Issue :</a:t>
            </a:r>
          </a:p>
          <a:p>
            <a:r>
              <a:rPr lang="en-US" sz="1200" dirty="0"/>
              <a:t>Every 27</a:t>
            </a:r>
            <a:r>
              <a:rPr lang="en-US" sz="1200" baseline="30000" dirty="0"/>
              <a:t>th</a:t>
            </a:r>
            <a:r>
              <a:rPr lang="en-US" sz="1200" dirty="0"/>
              <a:t> of 3rd month.</a:t>
            </a:r>
          </a:p>
          <a:p>
            <a:endParaRPr lang="en-US" sz="1200" dirty="0"/>
          </a:p>
          <a:p>
            <a:r>
              <a:rPr lang="en-US" sz="1200" b="1" dirty="0"/>
              <a:t>Circulation :</a:t>
            </a:r>
          </a:p>
          <a:p>
            <a:r>
              <a:rPr lang="en-US" sz="1200" dirty="0"/>
              <a:t>3000 </a:t>
            </a:r>
            <a:r>
              <a:rPr lang="en-US" sz="1200" dirty="0" err="1"/>
              <a:t>pcs</a:t>
            </a:r>
            <a:r>
              <a:rPr lang="en-US" sz="1200" dirty="0"/>
              <a:t> </a:t>
            </a:r>
          </a:p>
          <a:p>
            <a:endParaRPr lang="en-US" sz="1200" dirty="0"/>
          </a:p>
          <a:p>
            <a:r>
              <a:rPr lang="en-US" sz="1200" b="1" dirty="0"/>
              <a:t>Retail Price :</a:t>
            </a:r>
          </a:p>
          <a:p>
            <a:r>
              <a:rPr lang="en-US" sz="1200" dirty="0"/>
              <a:t>6,500MMK</a:t>
            </a:r>
          </a:p>
          <a:p>
            <a:endParaRPr lang="en-US" sz="1200" dirty="0"/>
          </a:p>
          <a:p>
            <a:r>
              <a:rPr lang="en-US" sz="1200" b="1" dirty="0"/>
              <a:t>Print Distribution </a:t>
            </a:r>
          </a:p>
          <a:p>
            <a:r>
              <a:rPr lang="en-US" sz="1200" dirty="0"/>
              <a:t>Our publications are nation wide distributed available on all major book stores - over 100 book stores, all City Mart outlets.</a:t>
            </a:r>
          </a:p>
          <a:p>
            <a:r>
              <a:rPr lang="en-US" sz="1200" dirty="0"/>
              <a:t>Digital Version available in all platform on local/international </a:t>
            </a:r>
          </a:p>
          <a:p>
            <a:r>
              <a:rPr lang="en-US" sz="1200" dirty="0"/>
              <a:t>e-book stores.</a:t>
            </a:r>
          </a:p>
          <a:p>
            <a:endParaRPr lang="en-US" sz="1200" b="1" dirty="0"/>
          </a:p>
          <a:p>
            <a:r>
              <a:rPr lang="en-US" sz="1200" b="1" dirty="0"/>
              <a:t>About</a:t>
            </a:r>
          </a:p>
          <a:p>
            <a:r>
              <a:rPr lang="en-US" sz="1200" dirty="0"/>
              <a:t>The Taste Window Magazine is the first monthly magazine of its kind in Myanmar language and one of the best selling magazines in Myanmar. The magazine has begun to be published since January 2012. Its aims at an active, happy and prosperous family and everyone who is interested in foods and drinks. Taste Window Magazine is packed full of recipes of Taste Window Magazine’s stars. And Taste Window Magazine includes ”</a:t>
            </a:r>
            <a:r>
              <a:rPr lang="en-US" sz="1200" dirty="0" err="1"/>
              <a:t>Celebrites</a:t>
            </a:r>
            <a:r>
              <a:rPr lang="en-US" sz="1200" dirty="0"/>
              <a:t> in the Kitchen”, ”Kids in the Kitchen”, ”Food and Health”, “Food and Travel”, “Eating Out (Restaurant Review)”, “Chef Feature” and a lot more. It is available wherever books are sold. Also available Digital Vision.</a:t>
            </a:r>
          </a:p>
          <a:p>
            <a:pPr>
              <a:lnSpc>
                <a:spcPts val="1200"/>
              </a:lnSpc>
            </a:pPr>
            <a:endParaRPr lang="en-US" sz="1200" baseline="30000" dirty="0">
              <a:latin typeface="Arial" pitchFamily="34" charset="0"/>
              <a:ea typeface="Tahoma" pitchFamily="34" charset="0"/>
              <a:cs typeface="Arial" pitchFamily="34" charset="0"/>
            </a:endParaRPr>
          </a:p>
        </p:txBody>
      </p:sp>
      <p:sp>
        <p:nvSpPr>
          <p:cNvPr id="2" name="TextBox 1">
            <a:extLst>
              <a:ext uri="{FF2B5EF4-FFF2-40B4-BE49-F238E27FC236}">
                <a16:creationId xmlns:a16="http://schemas.microsoft.com/office/drawing/2014/main" id="{D1924DA7-BC2E-40A8-BA59-D3F99FA7CD50}"/>
              </a:ext>
            </a:extLst>
          </p:cNvPr>
          <p:cNvSpPr txBox="1"/>
          <p:nvPr/>
        </p:nvSpPr>
        <p:spPr>
          <a:xfrm>
            <a:off x="281940" y="6477000"/>
            <a:ext cx="381000" cy="323165"/>
          </a:xfrm>
          <a:prstGeom prst="rect">
            <a:avLst/>
          </a:prstGeom>
          <a:noFill/>
        </p:spPr>
        <p:txBody>
          <a:bodyPr wrap="square" rtlCol="0">
            <a:spAutoFit/>
          </a:bodyPr>
          <a:lstStyle/>
          <a:p>
            <a:r>
              <a:rPr lang="en-US" sz="1500" dirty="0"/>
              <a:t>1</a:t>
            </a:r>
          </a:p>
        </p:txBody>
      </p:sp>
      <p:pic>
        <p:nvPicPr>
          <p:cNvPr id="9" name="Picture 8">
            <a:extLst>
              <a:ext uri="{FF2B5EF4-FFF2-40B4-BE49-F238E27FC236}">
                <a16:creationId xmlns:a16="http://schemas.microsoft.com/office/drawing/2014/main" id="{681EE215-ADB8-7435-2D02-F06E91318A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6888" y="165102"/>
            <a:ext cx="4647112" cy="6464298"/>
          </a:xfrm>
          <a:prstGeom prst="rect">
            <a:avLst/>
          </a:prstGeom>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a:cxnSpLocks/>
          </p:cNvCxnSpPr>
          <p:nvPr/>
        </p:nvCxnSpPr>
        <p:spPr>
          <a:xfrm>
            <a:off x="0" y="914400"/>
            <a:ext cx="5105400" cy="1588"/>
          </a:xfrm>
          <a:prstGeom prst="line">
            <a:avLst/>
          </a:prstGeom>
          <a:ln w="31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a:cxnSpLocks/>
          </p:cNvCxnSpPr>
          <p:nvPr/>
        </p:nvCxnSpPr>
        <p:spPr>
          <a:xfrm flipV="1">
            <a:off x="0" y="152400"/>
            <a:ext cx="5105400" cy="4188"/>
          </a:xfrm>
          <a:prstGeom prst="line">
            <a:avLst/>
          </a:prstGeom>
          <a:ln w="3175">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152400" y="304800"/>
            <a:ext cx="4343400" cy="685800"/>
          </a:xfrm>
        </p:spPr>
        <p:txBody>
          <a:bodyPr anchor="t">
            <a:noAutofit/>
          </a:bodyPr>
          <a:lstStyle/>
          <a:p>
            <a:pPr algn="l"/>
            <a:r>
              <a:rPr lang="en-US" sz="2000" dirty="0">
                <a:solidFill>
                  <a:srgbClr val="C00000"/>
                </a:solidFill>
                <a:latin typeface="Tahoma" panose="020B0604030504040204" pitchFamily="34" charset="0"/>
                <a:ea typeface="Tahoma" panose="020B0604030504040204" pitchFamily="34" charset="0"/>
                <a:cs typeface="Tahoma" panose="020B0604030504040204" pitchFamily="34" charset="0"/>
              </a:rPr>
              <a:t>Taste Window Magazine Print Rate</a:t>
            </a:r>
          </a:p>
        </p:txBody>
      </p:sp>
      <p:pic>
        <p:nvPicPr>
          <p:cNvPr id="11" name="Picture 10" descr="pg 2.jpg"/>
          <p:cNvPicPr>
            <a:picLocks noChangeAspect="1"/>
          </p:cNvPicPr>
          <p:nvPr/>
        </p:nvPicPr>
        <p:blipFill>
          <a:blip r:embed="rId3"/>
          <a:stretch>
            <a:fillRect/>
          </a:stretch>
        </p:blipFill>
        <p:spPr>
          <a:xfrm>
            <a:off x="5318760" y="0"/>
            <a:ext cx="4739640" cy="6858000"/>
          </a:xfrm>
          <a:prstGeom prst="rect">
            <a:avLst/>
          </a:prstGeom>
        </p:spPr>
      </p:pic>
      <p:graphicFrame>
        <p:nvGraphicFramePr>
          <p:cNvPr id="12" name="Table 11"/>
          <p:cNvGraphicFramePr>
            <a:graphicFrameLocks noGrp="1"/>
          </p:cNvGraphicFramePr>
          <p:nvPr>
            <p:extLst>
              <p:ext uri="{D42A27DB-BD31-4B8C-83A1-F6EECF244321}">
                <p14:modId xmlns:p14="http://schemas.microsoft.com/office/powerpoint/2010/main" val="2962756144"/>
              </p:ext>
            </p:extLst>
          </p:nvPr>
        </p:nvGraphicFramePr>
        <p:xfrm>
          <a:off x="228600" y="838200"/>
          <a:ext cx="2971800" cy="3295284"/>
        </p:xfrm>
        <a:graphic>
          <a:graphicData uri="http://schemas.openxmlformats.org/drawingml/2006/table">
            <a:tbl>
              <a:tblPr/>
              <a:tblGrid>
                <a:gridCol w="1685832">
                  <a:extLst>
                    <a:ext uri="{9D8B030D-6E8A-4147-A177-3AD203B41FA5}">
                      <a16:colId xmlns:a16="http://schemas.microsoft.com/office/drawing/2014/main" val="20000"/>
                    </a:ext>
                  </a:extLst>
                </a:gridCol>
                <a:gridCol w="1285968">
                  <a:extLst>
                    <a:ext uri="{9D8B030D-6E8A-4147-A177-3AD203B41FA5}">
                      <a16:colId xmlns:a16="http://schemas.microsoft.com/office/drawing/2014/main" val="20001"/>
                    </a:ext>
                  </a:extLst>
                </a:gridCol>
              </a:tblGrid>
              <a:tr h="181007">
                <a:tc gridSpan="2">
                  <a:txBody>
                    <a:bodyPr/>
                    <a:lstStyle/>
                    <a:p>
                      <a:pPr algn="ctr" fontAlgn="b"/>
                      <a:endParaRPr lang="en-US" sz="1100" b="0" i="0" u="none" strike="noStrike" dirty="0">
                        <a:solidFill>
                          <a:srgbClr val="000000"/>
                        </a:solidFill>
                        <a:latin typeface="Calibri"/>
                      </a:endParaRPr>
                    </a:p>
                  </a:txBody>
                  <a:tcPr marL="9100" marR="9100" marT="9100"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0"/>
                  </a:ext>
                </a:extLst>
              </a:tr>
              <a:tr h="464412">
                <a:tc>
                  <a:txBody>
                    <a:bodyPr/>
                    <a:lstStyle/>
                    <a:p>
                      <a:pPr algn="ctr" fontAlgn="ctr"/>
                      <a:r>
                        <a:rPr lang="en-US" sz="1200" b="1" i="0" u="none" strike="noStrike" dirty="0">
                          <a:solidFill>
                            <a:srgbClr val="000000"/>
                          </a:solidFill>
                          <a:latin typeface="Calibri"/>
                        </a:rPr>
                        <a:t>Particulars</a:t>
                      </a:r>
                    </a:p>
                  </a:txBody>
                  <a:tcPr marL="9100" marR="9100" marT="91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00"/>
                          </a:solidFill>
                          <a:latin typeface="Calibri"/>
                        </a:rPr>
                        <a:t>Rate</a:t>
                      </a:r>
                    </a:p>
                  </a:txBody>
                  <a:tcPr marL="9100" marR="9100" marT="91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52694">
                <a:tc>
                  <a:txBody>
                    <a:bodyPr/>
                    <a:lstStyle/>
                    <a:p>
                      <a:pPr algn="l" fontAlgn="b"/>
                      <a:r>
                        <a:rPr lang="en-US" sz="1100" b="0" i="0" u="none" strike="noStrike" dirty="0">
                          <a:solidFill>
                            <a:srgbClr val="000000"/>
                          </a:solidFill>
                          <a:latin typeface="Calibri"/>
                        </a:rPr>
                        <a:t>Back Cover</a:t>
                      </a:r>
                    </a:p>
                  </a:txBody>
                  <a:tcPr marL="9100" marR="9100" marT="91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1" algn="ctr" fontAlgn="b"/>
                      <a:r>
                        <a:rPr lang="en-US" sz="1100" b="0" i="0" u="none" strike="noStrike" dirty="0">
                          <a:solidFill>
                            <a:srgbClr val="000000"/>
                          </a:solidFill>
                          <a:latin typeface="Calibri"/>
                        </a:rPr>
                        <a:t>1,500,000</a:t>
                      </a:r>
                    </a:p>
                  </a:txBody>
                  <a:tcPr marL="9100" marR="9100" marT="91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52694">
                <a:tc>
                  <a:txBody>
                    <a:bodyPr/>
                    <a:lstStyle/>
                    <a:p>
                      <a:pPr algn="l" fontAlgn="b"/>
                      <a:r>
                        <a:rPr lang="en-US" sz="1100" b="0" i="0" u="none" strike="noStrike" dirty="0">
                          <a:solidFill>
                            <a:srgbClr val="000000"/>
                          </a:solidFill>
                          <a:latin typeface="Calibri"/>
                        </a:rPr>
                        <a:t>Inner Back Cover</a:t>
                      </a:r>
                    </a:p>
                  </a:txBody>
                  <a:tcPr marL="9100" marR="9100" marT="91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                 800,000</a:t>
                      </a:r>
                    </a:p>
                  </a:txBody>
                  <a:tcPr marL="9100" marR="9100" marT="91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52694">
                <a:tc>
                  <a:txBody>
                    <a:bodyPr/>
                    <a:lstStyle/>
                    <a:p>
                      <a:pPr algn="l" fontAlgn="b"/>
                      <a:r>
                        <a:rPr lang="en-US" sz="1100" b="0" i="0" u="none" strike="noStrike" dirty="0">
                          <a:solidFill>
                            <a:srgbClr val="000000"/>
                          </a:solidFill>
                          <a:latin typeface="+mn-lt"/>
                        </a:rPr>
                        <a:t>Front Cover Box</a:t>
                      </a:r>
                    </a:p>
                  </a:txBody>
                  <a:tcPr marL="9100" marR="9100" marT="91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             2,000,000 </a:t>
                      </a:r>
                    </a:p>
                  </a:txBody>
                  <a:tcPr marL="9100" marR="9100" marT="91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52694">
                <a:tc>
                  <a:txBody>
                    <a:bodyPr/>
                    <a:lstStyle/>
                    <a:p>
                      <a:pPr algn="l" fontAlgn="b"/>
                      <a:r>
                        <a:rPr lang="en-US" sz="1100" b="0" i="0" u="none" strike="noStrike" dirty="0">
                          <a:solidFill>
                            <a:srgbClr val="000000"/>
                          </a:solidFill>
                          <a:latin typeface="Calibri"/>
                        </a:rPr>
                        <a:t>Inner Front Cover</a:t>
                      </a:r>
                    </a:p>
                  </a:txBody>
                  <a:tcPr marL="9100" marR="9100" marT="91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             1,000,000</a:t>
                      </a:r>
                    </a:p>
                  </a:txBody>
                  <a:tcPr marL="9100" marR="9100" marT="91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52694">
                <a:tc>
                  <a:txBody>
                    <a:bodyPr/>
                    <a:lstStyle/>
                    <a:p>
                      <a:pPr algn="l" fontAlgn="b"/>
                      <a:r>
                        <a:rPr lang="en-US" sz="1100" b="0" i="0" u="none" strike="noStrike" dirty="0">
                          <a:solidFill>
                            <a:srgbClr val="000000"/>
                          </a:solidFill>
                          <a:latin typeface="Calibri"/>
                        </a:rPr>
                        <a:t>First Page</a:t>
                      </a:r>
                    </a:p>
                  </a:txBody>
                  <a:tcPr marL="9100" marR="9100" marT="91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             1,000,000 </a:t>
                      </a:r>
                    </a:p>
                  </a:txBody>
                  <a:tcPr marL="9100" marR="9100" marT="91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52694">
                <a:tc>
                  <a:txBody>
                    <a:bodyPr/>
                    <a:lstStyle/>
                    <a:p>
                      <a:pPr algn="l" fontAlgn="b"/>
                      <a:r>
                        <a:rPr lang="en-US" sz="1100" b="0" i="0" u="none" strike="noStrike" dirty="0">
                          <a:solidFill>
                            <a:srgbClr val="000000"/>
                          </a:solidFill>
                          <a:latin typeface="Calibri"/>
                        </a:rPr>
                        <a:t>Inner Page (Full)</a:t>
                      </a:r>
                    </a:p>
                  </a:txBody>
                  <a:tcPr marL="9100" marR="9100" marT="91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                300,000 </a:t>
                      </a:r>
                    </a:p>
                  </a:txBody>
                  <a:tcPr marL="9100" marR="9100" marT="91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52694">
                <a:tc>
                  <a:txBody>
                    <a:bodyPr/>
                    <a:lstStyle/>
                    <a:p>
                      <a:pPr algn="l" fontAlgn="b"/>
                      <a:r>
                        <a:rPr lang="en-US" sz="1100" b="0" i="0" u="none" strike="noStrike" dirty="0">
                          <a:solidFill>
                            <a:srgbClr val="000000"/>
                          </a:solidFill>
                          <a:latin typeface="Calibri"/>
                        </a:rPr>
                        <a:t>Tag Line 3 with Full Page</a:t>
                      </a:r>
                    </a:p>
                  </a:txBody>
                  <a:tcPr marL="9100" marR="9100" marT="91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                800,000 </a:t>
                      </a:r>
                    </a:p>
                  </a:txBody>
                  <a:tcPr marL="9100" marR="9100" marT="91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81007">
                <a:tc>
                  <a:txBody>
                    <a:bodyPr/>
                    <a:lstStyle/>
                    <a:p>
                      <a:pPr algn="l" fontAlgn="b"/>
                      <a:endParaRPr lang="en-US" sz="1100" b="0" i="0" u="none" strike="noStrike">
                        <a:solidFill>
                          <a:srgbClr val="000000"/>
                        </a:solidFill>
                        <a:latin typeface="Calibri"/>
                      </a:endParaRPr>
                    </a:p>
                  </a:txBody>
                  <a:tcPr marL="9100" marR="9100" marT="91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dirty="0">
                        <a:solidFill>
                          <a:srgbClr val="000000"/>
                        </a:solidFill>
                        <a:latin typeface="Calibri"/>
                      </a:endParaRPr>
                    </a:p>
                  </a:txBody>
                  <a:tcPr marL="9100" marR="9100" marT="910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11"/>
                  </a:ext>
                </a:extLst>
              </a:tr>
            </a:tbl>
          </a:graphicData>
        </a:graphic>
      </p:graphicFrame>
      <p:sp>
        <p:nvSpPr>
          <p:cNvPr id="23" name="Title 1"/>
          <p:cNvSpPr txBox="1">
            <a:spLocks/>
          </p:cNvSpPr>
          <p:nvPr/>
        </p:nvSpPr>
        <p:spPr>
          <a:xfrm>
            <a:off x="152400" y="5486400"/>
            <a:ext cx="5029200" cy="1219200"/>
          </a:xfrm>
          <a:prstGeom prst="rect">
            <a:avLst/>
          </a:prstGeom>
        </p:spPr>
        <p:txBody>
          <a:bodyPr vert="horz" lIns="91440" tIns="45720" rIns="91440" bIns="45720" rtlCol="0" anchor="t">
            <a:noAutofit/>
          </a:bodyPr>
          <a:lstStyle/>
          <a:p>
            <a:endParaRPr lang="en-US" sz="1600" b="1" baseline="30000" dirty="0"/>
          </a:p>
        </p:txBody>
      </p:sp>
      <p:sp>
        <p:nvSpPr>
          <p:cNvPr id="8" name="TextBox 7">
            <a:extLst>
              <a:ext uri="{FF2B5EF4-FFF2-40B4-BE49-F238E27FC236}">
                <a16:creationId xmlns:a16="http://schemas.microsoft.com/office/drawing/2014/main" id="{AB290011-ADCA-4F53-B30A-D2807EB305B3}"/>
              </a:ext>
            </a:extLst>
          </p:cNvPr>
          <p:cNvSpPr txBox="1"/>
          <p:nvPr/>
        </p:nvSpPr>
        <p:spPr>
          <a:xfrm>
            <a:off x="281940" y="6477000"/>
            <a:ext cx="381000" cy="323165"/>
          </a:xfrm>
          <a:prstGeom prst="rect">
            <a:avLst/>
          </a:prstGeom>
          <a:noFill/>
        </p:spPr>
        <p:txBody>
          <a:bodyPr wrap="square" rtlCol="0">
            <a:spAutoFit/>
          </a:bodyPr>
          <a:lstStyle/>
          <a:p>
            <a:r>
              <a:rPr lang="en-US" sz="1500" dirty="0"/>
              <a:t>2</a:t>
            </a:r>
          </a:p>
        </p:txBody>
      </p:sp>
      <p:sp>
        <p:nvSpPr>
          <p:cNvPr id="2" name="TextBox 1">
            <a:extLst>
              <a:ext uri="{FF2B5EF4-FFF2-40B4-BE49-F238E27FC236}">
                <a16:creationId xmlns:a16="http://schemas.microsoft.com/office/drawing/2014/main" id="{DA99B813-F2E6-B12F-8F85-4200AE6D6E35}"/>
              </a:ext>
            </a:extLst>
          </p:cNvPr>
          <p:cNvSpPr txBox="1"/>
          <p:nvPr/>
        </p:nvSpPr>
        <p:spPr>
          <a:xfrm>
            <a:off x="148590" y="4047680"/>
            <a:ext cx="2842260" cy="246221"/>
          </a:xfrm>
          <a:prstGeom prst="rect">
            <a:avLst/>
          </a:prstGeom>
          <a:noFill/>
        </p:spPr>
        <p:txBody>
          <a:bodyPr wrap="square" rtlCol="0">
            <a:spAutoFit/>
          </a:bodyPr>
          <a:lstStyle/>
          <a:p>
            <a:r>
              <a:rPr lang="en-US" sz="1000" b="0" i="0" u="none" strike="noStrike" dirty="0">
                <a:latin typeface="Calibri"/>
              </a:rPr>
              <a:t>* 15 % Discount on one year booking</a:t>
            </a:r>
            <a:endParaRPr lang="en-US" sz="1000" dirty="0"/>
          </a:p>
        </p:txBody>
      </p:sp>
      <p:sp>
        <p:nvSpPr>
          <p:cNvPr id="3" name="TextBox 2">
            <a:extLst>
              <a:ext uri="{FF2B5EF4-FFF2-40B4-BE49-F238E27FC236}">
                <a16:creationId xmlns:a16="http://schemas.microsoft.com/office/drawing/2014/main" id="{D84BA60C-A36B-CEE3-77EA-B5EF9EB43A23}"/>
              </a:ext>
            </a:extLst>
          </p:cNvPr>
          <p:cNvSpPr txBox="1"/>
          <p:nvPr/>
        </p:nvSpPr>
        <p:spPr>
          <a:xfrm>
            <a:off x="148590" y="4520819"/>
            <a:ext cx="2842260" cy="246221"/>
          </a:xfrm>
          <a:prstGeom prst="rect">
            <a:avLst/>
          </a:prstGeom>
          <a:noFill/>
        </p:spPr>
        <p:txBody>
          <a:bodyPr wrap="square" rtlCol="0">
            <a:spAutoFit/>
          </a:bodyPr>
          <a:lstStyle/>
          <a:p>
            <a:r>
              <a:rPr lang="en-US" sz="1000" b="0" i="0" u="none" strike="noStrike" dirty="0">
                <a:latin typeface="Calibri"/>
              </a:rPr>
              <a:t>Updated on 15</a:t>
            </a:r>
            <a:r>
              <a:rPr lang="en-US" sz="1000" b="0" i="0" u="none" strike="noStrike" baseline="30000" dirty="0">
                <a:latin typeface="Calibri"/>
              </a:rPr>
              <a:t>th</a:t>
            </a:r>
            <a:r>
              <a:rPr lang="en-US" sz="1000" b="0" i="0" u="none" strike="noStrike" dirty="0">
                <a:latin typeface="Calibri"/>
              </a:rPr>
              <a:t> September 2023</a:t>
            </a:r>
            <a:endParaRPr lang="en-US" sz="1000" dirty="0"/>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childTnLst>
                                </p:cTn>
                              </p:par>
                              <p:par>
                                <p:cTn id="14" presetID="10" presetClass="entr" presetSubtype="0" fill="hold" grpId="0" nodeType="withEffect" nodePh="1">
                                  <p:stCondLst>
                                    <p:cond delay="0"/>
                                  </p:stCondLst>
                                  <p:endCondLst>
                                    <p:cond evt="begin" delay="0">
                                      <p:tn val="14"/>
                                    </p:cond>
                                  </p:end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a:cxnSpLocks/>
          </p:cNvCxnSpPr>
          <p:nvPr/>
        </p:nvCxnSpPr>
        <p:spPr>
          <a:xfrm>
            <a:off x="0" y="1143000"/>
            <a:ext cx="3834788" cy="0"/>
          </a:xfrm>
          <a:prstGeom prst="line">
            <a:avLst/>
          </a:prstGeom>
          <a:ln w="31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a:cxnSpLocks/>
          </p:cNvCxnSpPr>
          <p:nvPr/>
        </p:nvCxnSpPr>
        <p:spPr>
          <a:xfrm>
            <a:off x="0" y="385188"/>
            <a:ext cx="3834788" cy="0"/>
          </a:xfrm>
          <a:prstGeom prst="line">
            <a:avLst/>
          </a:prstGeom>
          <a:ln w="3175">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228600" y="609600"/>
            <a:ext cx="3682388" cy="685800"/>
          </a:xfrm>
        </p:spPr>
        <p:txBody>
          <a:bodyPr anchor="t">
            <a:noAutofit/>
          </a:bodyPr>
          <a:lstStyle/>
          <a:p>
            <a:pPr algn="l"/>
            <a:r>
              <a:rPr lang="en-US" sz="3500" baseline="30000" dirty="0">
                <a:solidFill>
                  <a:srgbClr val="C00000"/>
                </a:solidFill>
                <a:latin typeface="Tahoma" pitchFamily="34" charset="0"/>
                <a:ea typeface="Tahoma" pitchFamily="34" charset="0"/>
                <a:cs typeface="Tahoma" pitchFamily="34" charset="0"/>
              </a:rPr>
              <a:t>Artwork Specifications</a:t>
            </a:r>
          </a:p>
        </p:txBody>
      </p:sp>
      <p:sp>
        <p:nvSpPr>
          <p:cNvPr id="16" name="TextBox 15"/>
          <p:cNvSpPr txBox="1"/>
          <p:nvPr/>
        </p:nvSpPr>
        <p:spPr>
          <a:xfrm>
            <a:off x="4953000" y="2362200"/>
            <a:ext cx="4114800" cy="4688463"/>
          </a:xfrm>
          <a:prstGeom prst="rect">
            <a:avLst/>
          </a:prstGeom>
          <a:noFill/>
        </p:spPr>
        <p:txBody>
          <a:bodyPr wrap="square" rtlCol="0">
            <a:spAutoFit/>
          </a:bodyPr>
          <a:lstStyle/>
          <a:p>
            <a:r>
              <a:rPr lang="en-US" sz="1400" b="1" baseline="30000" dirty="0">
                <a:latin typeface="Tahoma" panose="020B0604030504040204" pitchFamily="34" charset="0"/>
                <a:ea typeface="Tahoma" panose="020B0604030504040204" pitchFamily="34" charset="0"/>
                <a:cs typeface="Tahoma" panose="020B0604030504040204" pitchFamily="34" charset="0"/>
              </a:rPr>
              <a:t>Size</a:t>
            </a:r>
          </a:p>
          <a:p>
            <a:r>
              <a:rPr lang="en-US" sz="1400" baseline="30000" dirty="0">
                <a:latin typeface="Tahoma" panose="020B0604030504040204" pitchFamily="34" charset="0"/>
                <a:ea typeface="Tahoma" panose="020B0604030504040204" pitchFamily="34" charset="0"/>
                <a:cs typeface="Tahoma" panose="020B0604030504040204" pitchFamily="34" charset="0"/>
              </a:rPr>
              <a:t>Requirement size is mentioned</a:t>
            </a:r>
          </a:p>
          <a:p>
            <a:endParaRPr lang="en-US" sz="1400" baseline="30000" dirty="0">
              <a:latin typeface="Tahoma" panose="020B0604030504040204" pitchFamily="34" charset="0"/>
              <a:ea typeface="Tahoma" panose="020B0604030504040204" pitchFamily="34" charset="0"/>
              <a:cs typeface="Tahoma" panose="020B0604030504040204" pitchFamily="34" charset="0"/>
            </a:endParaRPr>
          </a:p>
          <a:p>
            <a:r>
              <a:rPr lang="en-US" sz="1400" b="1" baseline="30000" dirty="0">
                <a:latin typeface="Tahoma" panose="020B0604030504040204" pitchFamily="34" charset="0"/>
                <a:ea typeface="Tahoma" panose="020B0604030504040204" pitchFamily="34" charset="0"/>
                <a:cs typeface="Tahoma" panose="020B0604030504040204" pitchFamily="34" charset="0"/>
              </a:rPr>
              <a:t>Format/Resolution</a:t>
            </a:r>
          </a:p>
          <a:p>
            <a:r>
              <a:rPr lang="en-US" sz="1400" baseline="30000" dirty="0">
                <a:latin typeface="Tahoma" panose="020B0604030504040204" pitchFamily="34" charset="0"/>
                <a:ea typeface="Tahoma" panose="020B0604030504040204" pitchFamily="34" charset="0"/>
                <a:cs typeface="Tahoma" panose="020B0604030504040204" pitchFamily="34" charset="0"/>
              </a:rPr>
              <a:t>PDF(min.300dpi).(</a:t>
            </a:r>
            <a:r>
              <a:rPr lang="en-US" sz="1400" baseline="30000" dirty="0" err="1">
                <a:latin typeface="Tahoma" panose="020B0604030504040204" pitchFamily="34" charset="0"/>
                <a:ea typeface="Tahoma" panose="020B0604030504040204" pitchFamily="34" charset="0"/>
                <a:cs typeface="Tahoma" panose="020B0604030504040204" pitchFamily="34" charset="0"/>
              </a:rPr>
              <a:t>Ai,INDD,PSD</a:t>
            </a:r>
            <a:r>
              <a:rPr lang="en-US" sz="1400" baseline="30000" dirty="0">
                <a:latin typeface="Tahoma" panose="020B0604030504040204" pitchFamily="34" charset="0"/>
                <a:ea typeface="Tahoma" panose="020B0604030504040204" pitchFamily="34" charset="0"/>
                <a:cs typeface="Tahoma" panose="020B0604030504040204" pitchFamily="34" charset="0"/>
              </a:rPr>
              <a:t>) with all links.</a:t>
            </a:r>
          </a:p>
          <a:p>
            <a:endParaRPr lang="en-US" sz="1400" baseline="30000" dirty="0">
              <a:latin typeface="Tahoma" panose="020B0604030504040204" pitchFamily="34" charset="0"/>
              <a:ea typeface="Tahoma" panose="020B0604030504040204" pitchFamily="34" charset="0"/>
              <a:cs typeface="Tahoma" panose="020B0604030504040204" pitchFamily="34" charset="0"/>
            </a:endParaRPr>
          </a:p>
          <a:p>
            <a:r>
              <a:rPr lang="en-US" sz="1400" b="1" baseline="30000" dirty="0">
                <a:latin typeface="Tahoma" panose="020B0604030504040204" pitchFamily="34" charset="0"/>
                <a:ea typeface="Tahoma" panose="020B0604030504040204" pitchFamily="34" charset="0"/>
                <a:cs typeface="Tahoma" panose="020B0604030504040204" pitchFamily="34" charset="0"/>
              </a:rPr>
              <a:t>Bleeding</a:t>
            </a:r>
          </a:p>
          <a:p>
            <a:r>
              <a:rPr lang="en-US" sz="1400" baseline="30000" dirty="0">
                <a:latin typeface="Tahoma" panose="020B0604030504040204" pitchFamily="34" charset="0"/>
                <a:ea typeface="Tahoma" panose="020B0604030504040204" pitchFamily="34" charset="0"/>
                <a:cs typeface="Tahoma" panose="020B0604030504040204" pitchFamily="34" charset="0"/>
              </a:rPr>
              <a:t>0.125 in/3mm bleed on all sides.</a:t>
            </a:r>
          </a:p>
          <a:p>
            <a:endParaRPr lang="en-US" sz="1400" b="1" baseline="30000" dirty="0">
              <a:latin typeface="Tahoma" panose="020B0604030504040204" pitchFamily="34" charset="0"/>
              <a:ea typeface="Tahoma" panose="020B0604030504040204" pitchFamily="34" charset="0"/>
              <a:cs typeface="Tahoma" panose="020B0604030504040204" pitchFamily="34" charset="0"/>
            </a:endParaRPr>
          </a:p>
          <a:p>
            <a:r>
              <a:rPr lang="en-US" sz="1400" b="1" baseline="30000" dirty="0" err="1">
                <a:latin typeface="Tahoma" panose="020B0604030504040204" pitchFamily="34" charset="0"/>
                <a:ea typeface="Tahoma" panose="020B0604030504040204" pitchFamily="34" charset="0"/>
                <a:cs typeface="Tahoma" panose="020B0604030504040204" pitchFamily="34" charset="0"/>
              </a:rPr>
              <a:t>Colour</a:t>
            </a:r>
            <a:endParaRPr lang="en-US" sz="1400" b="1" baseline="30000" dirty="0">
              <a:latin typeface="Tahoma" panose="020B0604030504040204" pitchFamily="34" charset="0"/>
              <a:ea typeface="Tahoma" panose="020B0604030504040204" pitchFamily="34" charset="0"/>
              <a:cs typeface="Tahoma" panose="020B0604030504040204" pitchFamily="34" charset="0"/>
            </a:endParaRPr>
          </a:p>
          <a:p>
            <a:r>
              <a:rPr lang="en-US" sz="1400" baseline="30000" dirty="0">
                <a:latin typeface="Tahoma" panose="020B0604030504040204" pitchFamily="34" charset="0"/>
                <a:ea typeface="Tahoma" panose="020B0604030504040204" pitchFamily="34" charset="0"/>
                <a:cs typeface="Tahoma" panose="020B0604030504040204" pitchFamily="34" charset="0"/>
              </a:rPr>
              <a:t>For print artwork : CMYK mode</a:t>
            </a:r>
          </a:p>
          <a:p>
            <a:r>
              <a:rPr lang="en-US" sz="1400" baseline="30000" dirty="0">
                <a:latin typeface="Tahoma" panose="020B0604030504040204" pitchFamily="34" charset="0"/>
                <a:ea typeface="Tahoma" panose="020B0604030504040204" pitchFamily="34" charset="0"/>
                <a:cs typeface="Tahoma" panose="020B0604030504040204" pitchFamily="34" charset="0"/>
              </a:rPr>
              <a:t>For digital artwork RGB or CMYK</a:t>
            </a:r>
            <a:endParaRPr lang="en-US" sz="1400" b="1" baseline="30000" dirty="0">
              <a:latin typeface="Tahoma" panose="020B0604030504040204" pitchFamily="34" charset="0"/>
              <a:ea typeface="Tahoma" panose="020B0604030504040204" pitchFamily="34" charset="0"/>
              <a:cs typeface="Tahoma" panose="020B0604030504040204" pitchFamily="34" charset="0"/>
            </a:endParaRPr>
          </a:p>
          <a:p>
            <a:endParaRPr lang="en-US" sz="1400" b="1" baseline="30000" dirty="0">
              <a:latin typeface="Tahoma" panose="020B0604030504040204" pitchFamily="34" charset="0"/>
              <a:ea typeface="Tahoma" panose="020B0604030504040204" pitchFamily="34" charset="0"/>
              <a:cs typeface="Tahoma" panose="020B0604030504040204" pitchFamily="34" charset="0"/>
            </a:endParaRPr>
          </a:p>
          <a:p>
            <a:r>
              <a:rPr lang="en-US" sz="1400" b="1" baseline="30000" dirty="0">
                <a:latin typeface="Tahoma" panose="020B0604030504040204" pitchFamily="34" charset="0"/>
                <a:ea typeface="Tahoma" panose="020B0604030504040204" pitchFamily="34" charset="0"/>
                <a:cs typeface="Tahoma" panose="020B0604030504040204" pitchFamily="34" charset="0"/>
              </a:rPr>
              <a:t>File Name</a:t>
            </a:r>
          </a:p>
          <a:p>
            <a:r>
              <a:rPr lang="en-US" sz="1400" baseline="30000" dirty="0" err="1">
                <a:latin typeface="Tahoma" panose="020B0604030504040204" pitchFamily="34" charset="0"/>
                <a:ea typeface="Tahoma" panose="020B0604030504040204" pitchFamily="34" charset="0"/>
                <a:cs typeface="Tahoma" panose="020B0604030504040204" pitchFamily="34" charset="0"/>
              </a:rPr>
              <a:t>Eg</a:t>
            </a:r>
            <a:r>
              <a:rPr lang="en-US" sz="1400" baseline="30000" dirty="0">
                <a:latin typeface="Tahoma" panose="020B0604030504040204" pitchFamily="34" charset="0"/>
                <a:ea typeface="Tahoma" panose="020B0604030504040204" pitchFamily="34" charset="0"/>
                <a:cs typeface="Tahoma" panose="020B0604030504040204" pitchFamily="34" charset="0"/>
              </a:rPr>
              <a:t>, Company Name-Product Name-Size.pdf</a:t>
            </a:r>
          </a:p>
          <a:p>
            <a:r>
              <a:rPr lang="en-US" sz="1400" baseline="30000" dirty="0">
                <a:latin typeface="Tahoma" panose="020B0604030504040204" pitchFamily="34" charset="0"/>
                <a:ea typeface="Tahoma" panose="020B0604030504040204" pitchFamily="34" charset="0"/>
                <a:cs typeface="Tahoma" panose="020B0604030504040204" pitchFamily="34" charset="0"/>
              </a:rPr>
              <a:t>Company Name-Product Name-Size.jpeg</a:t>
            </a:r>
          </a:p>
          <a:p>
            <a:endParaRPr lang="en-US" sz="1400" b="1" baseline="30000" dirty="0">
              <a:latin typeface="Tahoma" panose="020B0604030504040204" pitchFamily="34" charset="0"/>
              <a:ea typeface="Tahoma" panose="020B0604030504040204" pitchFamily="34" charset="0"/>
              <a:cs typeface="Tahoma" panose="020B0604030504040204" pitchFamily="34" charset="0"/>
            </a:endParaRPr>
          </a:p>
          <a:p>
            <a:r>
              <a:rPr lang="en-US" sz="1400" b="1" baseline="30000" dirty="0">
                <a:latin typeface="Tahoma" panose="020B0604030504040204" pitchFamily="34" charset="0"/>
                <a:ea typeface="Tahoma" panose="020B0604030504040204" pitchFamily="34" charset="0"/>
                <a:cs typeface="Tahoma" panose="020B0604030504040204" pitchFamily="34" charset="0"/>
              </a:rPr>
              <a:t>Submission for CD rom</a:t>
            </a:r>
          </a:p>
          <a:p>
            <a:r>
              <a:rPr lang="en-US" sz="1400" baseline="30000" dirty="0">
                <a:latin typeface="Tahoma" panose="020B0604030504040204" pitchFamily="34" charset="0"/>
                <a:ea typeface="Tahoma" panose="020B0604030504040204" pitchFamily="34" charset="0"/>
                <a:cs typeface="Tahoma" panose="020B0604030504040204" pitchFamily="34" charset="0"/>
              </a:rPr>
              <a:t>Please mention following details</a:t>
            </a:r>
          </a:p>
          <a:p>
            <a:r>
              <a:rPr lang="en-US" sz="1400" baseline="30000" dirty="0">
                <a:latin typeface="Tahoma" panose="020B0604030504040204" pitchFamily="34" charset="0"/>
                <a:ea typeface="Tahoma" panose="020B0604030504040204" pitchFamily="34" charset="0"/>
                <a:cs typeface="Tahoma" panose="020B0604030504040204" pitchFamily="34" charset="0"/>
              </a:rPr>
              <a:t>a-Company name</a:t>
            </a:r>
          </a:p>
          <a:p>
            <a:r>
              <a:rPr lang="en-US" sz="1400" baseline="30000" dirty="0">
                <a:latin typeface="Tahoma" panose="020B0604030504040204" pitchFamily="34" charset="0"/>
                <a:ea typeface="Tahoma" panose="020B0604030504040204" pitchFamily="34" charset="0"/>
                <a:cs typeface="Tahoma" panose="020B0604030504040204" pitchFamily="34" charset="0"/>
              </a:rPr>
              <a:t>b-Media name/Place</a:t>
            </a:r>
          </a:p>
          <a:p>
            <a:endParaRPr lang="en-US" sz="1400" b="1" baseline="30000" dirty="0">
              <a:latin typeface="Tahoma" panose="020B0604030504040204" pitchFamily="34" charset="0"/>
              <a:ea typeface="Tahoma" panose="020B0604030504040204" pitchFamily="34" charset="0"/>
              <a:cs typeface="Tahoma" panose="020B0604030504040204" pitchFamily="34" charset="0"/>
            </a:endParaRPr>
          </a:p>
          <a:p>
            <a:r>
              <a:rPr lang="en-US" sz="1400" b="1" baseline="30000" dirty="0">
                <a:latin typeface="Tahoma" panose="020B0604030504040204" pitchFamily="34" charset="0"/>
                <a:ea typeface="Tahoma" panose="020B0604030504040204" pitchFamily="34" charset="0"/>
                <a:cs typeface="Tahoma" panose="020B0604030504040204" pitchFamily="34" charset="0"/>
              </a:rPr>
              <a:t>For email submission</a:t>
            </a:r>
          </a:p>
          <a:p>
            <a:r>
              <a:rPr lang="en-US" sz="1400" baseline="30000" dirty="0">
                <a:latin typeface="Tahoma" panose="020B0604030504040204" pitchFamily="34" charset="0"/>
                <a:ea typeface="Tahoma" panose="020B0604030504040204" pitchFamily="34" charset="0"/>
                <a:cs typeface="Tahoma" panose="020B0604030504040204" pitchFamily="34" charset="0"/>
              </a:rPr>
              <a:t>marketing@foodmagazinemyanmar.com</a:t>
            </a:r>
          </a:p>
          <a:p>
            <a:r>
              <a:rPr lang="en-US" sz="1400" baseline="30000" dirty="0">
                <a:latin typeface="Tahoma" panose="020B0604030504040204" pitchFamily="34" charset="0"/>
                <a:ea typeface="Tahoma" panose="020B0604030504040204" pitchFamily="34" charset="0"/>
                <a:cs typeface="Tahoma" panose="020B0604030504040204" pitchFamily="34" charset="0"/>
              </a:rPr>
              <a:t>sales@betterdaymedia.com</a:t>
            </a:r>
          </a:p>
          <a:p>
            <a:endParaRPr lang="en-US" sz="1400" b="1" baseline="30000" dirty="0">
              <a:latin typeface="Tahoma" panose="020B0604030504040204" pitchFamily="34" charset="0"/>
              <a:ea typeface="Tahoma" panose="020B0604030504040204" pitchFamily="34" charset="0"/>
              <a:cs typeface="Tahoma" panose="020B0604030504040204" pitchFamily="34" charset="0"/>
            </a:endParaRPr>
          </a:p>
          <a:p>
            <a:r>
              <a:rPr lang="en-US" sz="1400" b="1" baseline="30000" dirty="0">
                <a:latin typeface="Tahoma" panose="020B0604030504040204" pitchFamily="34" charset="0"/>
                <a:ea typeface="Tahoma" panose="020B0604030504040204" pitchFamily="34" charset="0"/>
                <a:cs typeface="Tahoma" panose="020B0604030504040204" pitchFamily="34" charset="0"/>
              </a:rPr>
              <a:t>Note</a:t>
            </a:r>
          </a:p>
          <a:p>
            <a:r>
              <a:rPr lang="en-US" sz="1400" baseline="30000" dirty="0">
                <a:latin typeface="Tahoma" panose="020B0604030504040204" pitchFamily="34" charset="0"/>
                <a:ea typeface="Tahoma" panose="020B0604030504040204" pitchFamily="34" charset="0"/>
                <a:cs typeface="Tahoma" panose="020B0604030504040204" pitchFamily="34" charset="0"/>
              </a:rPr>
              <a:t>*  Any important information logo, Phone number, address, etc. have to be designed within 1cm off the borderlines.</a:t>
            </a:r>
          </a:p>
          <a:p>
            <a:pPr>
              <a:buFont typeface="Arial" charset="0"/>
              <a:buChar char="•"/>
            </a:pPr>
            <a:r>
              <a:rPr lang="en-US" sz="1400" baseline="30000" dirty="0">
                <a:latin typeface="Tahoma" panose="020B0604030504040204" pitchFamily="34" charset="0"/>
                <a:ea typeface="Tahoma" panose="020B0604030504040204" pitchFamily="34" charset="0"/>
                <a:cs typeface="Tahoma" panose="020B0604030504040204" pitchFamily="34" charset="0"/>
              </a:rPr>
              <a:t>We are not responsible for any art work do not meet mentioned requirements.</a:t>
            </a:r>
          </a:p>
          <a:p>
            <a:endParaRPr lang="en-US" sz="1400" baseline="30000" dirty="0">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a:off x="4800600" y="102433"/>
            <a:ext cx="3403294" cy="964367"/>
          </a:xfrm>
          <a:prstGeom prst="rect">
            <a:avLst/>
          </a:prstGeom>
          <a:noFill/>
        </p:spPr>
        <p:txBody>
          <a:bodyPr wrap="square" rtlCol="0">
            <a:spAutoFit/>
          </a:bodyPr>
          <a:lstStyle/>
          <a:p>
            <a:pPr defTabSz="1828800">
              <a:lnSpc>
                <a:spcPts val="1700"/>
              </a:lnSpc>
              <a:tabLst>
                <a:tab pos="228600" algn="l"/>
                <a:tab pos="1280160" algn="l"/>
                <a:tab pos="1554480" algn="l"/>
              </a:tabLst>
            </a:pPr>
            <a:r>
              <a:rPr lang="en-US" sz="1600" b="1" baseline="30000" dirty="0">
                <a:latin typeface="Tahoma" pitchFamily="34" charset="0"/>
                <a:ea typeface="Tahoma" pitchFamily="34" charset="0"/>
                <a:cs typeface="Tahoma" pitchFamily="34" charset="0"/>
              </a:rPr>
              <a:t>Artwork Specification</a:t>
            </a:r>
            <a:endParaRPr lang="en-US" sz="1600" b="1" dirty="0">
              <a:latin typeface="Tahoma" pitchFamily="34" charset="0"/>
              <a:ea typeface="Tahoma" pitchFamily="34" charset="0"/>
              <a:cs typeface="Tahoma" pitchFamily="34" charset="0"/>
            </a:endParaRPr>
          </a:p>
          <a:p>
            <a:pPr>
              <a:lnSpc>
                <a:spcPts val="1700"/>
              </a:lnSpc>
              <a:buFontTx/>
              <a:buChar char="-"/>
            </a:pPr>
            <a:r>
              <a:rPr lang="en-US" sz="1600" baseline="30000" dirty="0">
                <a:latin typeface="Tahoma" pitchFamily="34" charset="0"/>
                <a:ea typeface="Tahoma" pitchFamily="34" charset="0"/>
                <a:cs typeface="Tahoma" pitchFamily="34" charset="0"/>
              </a:rPr>
              <a:t> Full Page	-	8.625 x 11.625 in</a:t>
            </a:r>
          </a:p>
          <a:p>
            <a:pPr>
              <a:lnSpc>
                <a:spcPts val="1700"/>
              </a:lnSpc>
              <a:buFontTx/>
              <a:buChar char="-"/>
            </a:pPr>
            <a:r>
              <a:rPr lang="en-US" sz="1600" baseline="30000" dirty="0">
                <a:latin typeface="Tahoma" pitchFamily="34" charset="0"/>
                <a:ea typeface="Tahoma" pitchFamily="34" charset="0"/>
                <a:cs typeface="Tahoma" pitchFamily="34" charset="0"/>
              </a:rPr>
              <a:t> Half Page	-	8.625 x 5.875 in</a:t>
            </a:r>
          </a:p>
          <a:p>
            <a:pPr>
              <a:lnSpc>
                <a:spcPts val="1700"/>
              </a:lnSpc>
            </a:pPr>
            <a:r>
              <a:rPr lang="en-US" sz="1600" baseline="30000" dirty="0">
                <a:latin typeface="Tahoma" pitchFamily="34" charset="0"/>
                <a:ea typeface="Tahoma" pitchFamily="34" charset="0"/>
                <a:cs typeface="Tahoma" pitchFamily="34" charset="0"/>
              </a:rPr>
              <a:t>- Tag Line	-	8.625 x 2.125 in</a:t>
            </a:r>
            <a:endParaRPr lang="en-US" sz="1600" b="1" baseline="30000" dirty="0">
              <a:latin typeface="Tahoma" pitchFamily="34" charset="0"/>
              <a:ea typeface="Tahoma" pitchFamily="34" charset="0"/>
              <a:cs typeface="Tahoma" pitchFamily="34" charset="0"/>
            </a:endParaRPr>
          </a:p>
        </p:txBody>
      </p:sp>
      <p:sp>
        <p:nvSpPr>
          <p:cNvPr id="2" name="Rectangle 1">
            <a:extLst>
              <a:ext uri="{FF2B5EF4-FFF2-40B4-BE49-F238E27FC236}">
                <a16:creationId xmlns:a16="http://schemas.microsoft.com/office/drawing/2014/main" id="{E66F3C5F-F3D7-4CAE-85E8-2A7B900D08F9}"/>
              </a:ext>
            </a:extLst>
          </p:cNvPr>
          <p:cNvSpPr/>
          <p:nvPr/>
        </p:nvSpPr>
        <p:spPr>
          <a:xfrm>
            <a:off x="5029201" y="1033091"/>
            <a:ext cx="838200" cy="119064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5" name="Rectangle 14">
            <a:extLst>
              <a:ext uri="{FF2B5EF4-FFF2-40B4-BE49-F238E27FC236}">
                <a16:creationId xmlns:a16="http://schemas.microsoft.com/office/drawing/2014/main" id="{F61D9BB1-22FC-4E0E-93C5-30BBE70B8406}"/>
              </a:ext>
            </a:extLst>
          </p:cNvPr>
          <p:cNvSpPr/>
          <p:nvPr/>
        </p:nvSpPr>
        <p:spPr>
          <a:xfrm>
            <a:off x="7193281" y="1033091"/>
            <a:ext cx="838200" cy="119064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 name="Rectangle 2">
            <a:extLst>
              <a:ext uri="{FF2B5EF4-FFF2-40B4-BE49-F238E27FC236}">
                <a16:creationId xmlns:a16="http://schemas.microsoft.com/office/drawing/2014/main" id="{23691CBB-228A-4446-A64D-3797F14A9853}"/>
              </a:ext>
            </a:extLst>
          </p:cNvPr>
          <p:cNvSpPr/>
          <p:nvPr/>
        </p:nvSpPr>
        <p:spPr>
          <a:xfrm>
            <a:off x="7193281" y="1977570"/>
            <a:ext cx="838200" cy="2461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57CDD9E-BAD9-460A-96D5-84C3C1DE4073}"/>
              </a:ext>
            </a:extLst>
          </p:cNvPr>
          <p:cNvSpPr txBox="1"/>
          <p:nvPr/>
        </p:nvSpPr>
        <p:spPr>
          <a:xfrm>
            <a:off x="5029200" y="1557240"/>
            <a:ext cx="838200" cy="256480"/>
          </a:xfrm>
          <a:prstGeom prst="rect">
            <a:avLst/>
          </a:prstGeom>
          <a:noFill/>
        </p:spPr>
        <p:txBody>
          <a:bodyPr wrap="square" rtlCol="0">
            <a:spAutoFit/>
          </a:bodyPr>
          <a:lstStyle/>
          <a:p>
            <a:pPr algn="ctr" defTabSz="1828800">
              <a:tabLst>
                <a:tab pos="228600" algn="l"/>
                <a:tab pos="1280160" algn="l"/>
                <a:tab pos="1554480" algn="l"/>
              </a:tabLst>
            </a:pPr>
            <a:r>
              <a:rPr lang="en-US" sz="1600" baseline="30000" dirty="0"/>
              <a:t>Full Page</a:t>
            </a:r>
            <a:endParaRPr lang="en-US" sz="1600" baseline="30000" dirty="0">
              <a:latin typeface="Tahoma" pitchFamily="34" charset="0"/>
              <a:ea typeface="Tahoma" pitchFamily="34" charset="0"/>
              <a:cs typeface="Tahoma" pitchFamily="34" charset="0"/>
            </a:endParaRPr>
          </a:p>
        </p:txBody>
      </p:sp>
      <p:sp>
        <p:nvSpPr>
          <p:cNvPr id="20" name="TextBox 19">
            <a:extLst>
              <a:ext uri="{FF2B5EF4-FFF2-40B4-BE49-F238E27FC236}">
                <a16:creationId xmlns:a16="http://schemas.microsoft.com/office/drawing/2014/main" id="{9A504494-303B-4220-8480-A557C722D053}"/>
              </a:ext>
            </a:extLst>
          </p:cNvPr>
          <p:cNvSpPr txBox="1"/>
          <p:nvPr/>
        </p:nvSpPr>
        <p:spPr>
          <a:xfrm>
            <a:off x="6111241" y="1971949"/>
            <a:ext cx="838200" cy="256480"/>
          </a:xfrm>
          <a:prstGeom prst="rect">
            <a:avLst/>
          </a:prstGeom>
          <a:noFill/>
        </p:spPr>
        <p:txBody>
          <a:bodyPr wrap="square" rtlCol="0">
            <a:spAutoFit/>
          </a:bodyPr>
          <a:lstStyle/>
          <a:p>
            <a:pPr algn="ctr" defTabSz="1828800">
              <a:tabLst>
                <a:tab pos="228600" algn="l"/>
                <a:tab pos="1280160" algn="l"/>
                <a:tab pos="1554480" algn="l"/>
              </a:tabLst>
            </a:pPr>
            <a:r>
              <a:rPr lang="en-US" sz="1600" baseline="30000" dirty="0"/>
              <a:t>Full Page</a:t>
            </a:r>
            <a:endParaRPr lang="en-US" sz="1600" baseline="30000" dirty="0">
              <a:latin typeface="Tahoma" pitchFamily="34" charset="0"/>
              <a:ea typeface="Tahoma" pitchFamily="34" charset="0"/>
              <a:cs typeface="Tahoma" pitchFamily="34" charset="0"/>
            </a:endParaRPr>
          </a:p>
        </p:txBody>
      </p:sp>
      <p:sp>
        <p:nvSpPr>
          <p:cNvPr id="21" name="TextBox 20">
            <a:extLst>
              <a:ext uri="{FF2B5EF4-FFF2-40B4-BE49-F238E27FC236}">
                <a16:creationId xmlns:a16="http://schemas.microsoft.com/office/drawing/2014/main" id="{0188040B-BC30-48EE-8418-1E86A38C4832}"/>
              </a:ext>
            </a:extLst>
          </p:cNvPr>
          <p:cNvSpPr txBox="1"/>
          <p:nvPr/>
        </p:nvSpPr>
        <p:spPr>
          <a:xfrm>
            <a:off x="7193280" y="2762969"/>
            <a:ext cx="838200" cy="256480"/>
          </a:xfrm>
          <a:prstGeom prst="rect">
            <a:avLst/>
          </a:prstGeom>
          <a:noFill/>
        </p:spPr>
        <p:txBody>
          <a:bodyPr wrap="square" rtlCol="0">
            <a:spAutoFit/>
          </a:bodyPr>
          <a:lstStyle/>
          <a:p>
            <a:pPr algn="ctr" defTabSz="1828800">
              <a:tabLst>
                <a:tab pos="228600" algn="l"/>
                <a:tab pos="1280160" algn="l"/>
                <a:tab pos="1554480" algn="l"/>
              </a:tabLst>
            </a:pPr>
            <a:r>
              <a:rPr lang="en-US" sz="1600" baseline="30000" dirty="0">
                <a:solidFill>
                  <a:schemeClr val="bg1"/>
                </a:solidFill>
              </a:rPr>
              <a:t>Tag Line</a:t>
            </a:r>
            <a:endParaRPr lang="en-US" sz="1600" baseline="30000" dirty="0">
              <a:solidFill>
                <a:schemeClr val="bg1"/>
              </a:solidFill>
              <a:latin typeface="Tahoma" pitchFamily="34" charset="0"/>
              <a:ea typeface="Tahoma" pitchFamily="34" charset="0"/>
              <a:cs typeface="Tahoma" pitchFamily="34" charset="0"/>
            </a:endParaRPr>
          </a:p>
        </p:txBody>
      </p:sp>
      <p:sp>
        <p:nvSpPr>
          <p:cNvPr id="25" name="Rectangle 24">
            <a:extLst>
              <a:ext uri="{FF2B5EF4-FFF2-40B4-BE49-F238E27FC236}">
                <a16:creationId xmlns:a16="http://schemas.microsoft.com/office/drawing/2014/main" id="{F61D9BB1-22FC-4E0E-93C5-30BBE70B8406}"/>
              </a:ext>
            </a:extLst>
          </p:cNvPr>
          <p:cNvSpPr/>
          <p:nvPr/>
        </p:nvSpPr>
        <p:spPr>
          <a:xfrm>
            <a:off x="6096001" y="1033091"/>
            <a:ext cx="838200" cy="119064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6" name="Rectangle 25">
            <a:extLst>
              <a:ext uri="{FF2B5EF4-FFF2-40B4-BE49-F238E27FC236}">
                <a16:creationId xmlns:a16="http://schemas.microsoft.com/office/drawing/2014/main" id="{23691CBB-228A-4446-A64D-3797F14A9853}"/>
              </a:ext>
            </a:extLst>
          </p:cNvPr>
          <p:cNvSpPr/>
          <p:nvPr/>
        </p:nvSpPr>
        <p:spPr>
          <a:xfrm>
            <a:off x="6096001" y="1642691"/>
            <a:ext cx="838200" cy="5810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0188040B-BC30-48EE-8418-1E86A38C4832}"/>
              </a:ext>
            </a:extLst>
          </p:cNvPr>
          <p:cNvSpPr txBox="1"/>
          <p:nvPr/>
        </p:nvSpPr>
        <p:spPr>
          <a:xfrm>
            <a:off x="6096001" y="1871291"/>
            <a:ext cx="838200" cy="256480"/>
          </a:xfrm>
          <a:prstGeom prst="rect">
            <a:avLst/>
          </a:prstGeom>
          <a:noFill/>
        </p:spPr>
        <p:txBody>
          <a:bodyPr wrap="square" rtlCol="0">
            <a:spAutoFit/>
          </a:bodyPr>
          <a:lstStyle/>
          <a:p>
            <a:pPr algn="ctr" defTabSz="1828800">
              <a:tabLst>
                <a:tab pos="228600" algn="l"/>
                <a:tab pos="1280160" algn="l"/>
                <a:tab pos="1554480" algn="l"/>
              </a:tabLst>
            </a:pPr>
            <a:r>
              <a:rPr lang="en-US" sz="1600" baseline="30000" dirty="0">
                <a:solidFill>
                  <a:schemeClr val="bg1"/>
                </a:solidFill>
              </a:rPr>
              <a:t>Half Page</a:t>
            </a:r>
            <a:endParaRPr lang="en-US" sz="1600" baseline="30000" dirty="0">
              <a:solidFill>
                <a:schemeClr val="bg1"/>
              </a:solidFill>
              <a:latin typeface="Tahoma" pitchFamily="34" charset="0"/>
              <a:ea typeface="Tahoma" pitchFamily="34" charset="0"/>
              <a:cs typeface="Tahoma" pitchFamily="34" charset="0"/>
            </a:endParaRPr>
          </a:p>
        </p:txBody>
      </p:sp>
      <p:sp>
        <p:nvSpPr>
          <p:cNvPr id="18" name="TextBox 17">
            <a:extLst>
              <a:ext uri="{FF2B5EF4-FFF2-40B4-BE49-F238E27FC236}">
                <a16:creationId xmlns:a16="http://schemas.microsoft.com/office/drawing/2014/main" id="{0188040B-BC30-48EE-8418-1E86A38C4832}"/>
              </a:ext>
            </a:extLst>
          </p:cNvPr>
          <p:cNvSpPr txBox="1"/>
          <p:nvPr/>
        </p:nvSpPr>
        <p:spPr>
          <a:xfrm>
            <a:off x="7193281" y="2029520"/>
            <a:ext cx="838200" cy="256480"/>
          </a:xfrm>
          <a:prstGeom prst="rect">
            <a:avLst/>
          </a:prstGeom>
          <a:noFill/>
        </p:spPr>
        <p:txBody>
          <a:bodyPr wrap="square" rtlCol="0">
            <a:spAutoFit/>
          </a:bodyPr>
          <a:lstStyle/>
          <a:p>
            <a:pPr algn="ctr" defTabSz="1828800">
              <a:tabLst>
                <a:tab pos="228600" algn="l"/>
                <a:tab pos="1280160" algn="l"/>
                <a:tab pos="1554480" algn="l"/>
              </a:tabLst>
            </a:pPr>
            <a:r>
              <a:rPr lang="en-US" sz="1600" baseline="30000" dirty="0">
                <a:solidFill>
                  <a:schemeClr val="bg1"/>
                </a:solidFill>
              </a:rPr>
              <a:t>Tag Line</a:t>
            </a:r>
            <a:endParaRPr lang="en-US" sz="1600" baseline="30000" dirty="0">
              <a:solidFill>
                <a:schemeClr val="bg1"/>
              </a:solidFill>
              <a:latin typeface="Tahoma" pitchFamily="34" charset="0"/>
              <a:ea typeface="Tahoma" pitchFamily="34" charset="0"/>
              <a:cs typeface="Tahoma" pitchFamily="34" charset="0"/>
            </a:endParaRPr>
          </a:p>
        </p:txBody>
      </p:sp>
      <p:sp>
        <p:nvSpPr>
          <p:cNvPr id="22" name="TextBox 21">
            <a:extLst>
              <a:ext uri="{FF2B5EF4-FFF2-40B4-BE49-F238E27FC236}">
                <a16:creationId xmlns:a16="http://schemas.microsoft.com/office/drawing/2014/main" id="{F24C7645-E6CB-43D6-955E-D6812F5487B8}"/>
              </a:ext>
            </a:extLst>
          </p:cNvPr>
          <p:cNvSpPr txBox="1"/>
          <p:nvPr/>
        </p:nvSpPr>
        <p:spPr>
          <a:xfrm>
            <a:off x="281940" y="6477000"/>
            <a:ext cx="381000" cy="323165"/>
          </a:xfrm>
          <a:prstGeom prst="rect">
            <a:avLst/>
          </a:prstGeom>
          <a:noFill/>
        </p:spPr>
        <p:txBody>
          <a:bodyPr wrap="square" rtlCol="0">
            <a:spAutoFit/>
          </a:bodyPr>
          <a:lstStyle/>
          <a:p>
            <a:r>
              <a:rPr lang="en-US" sz="1500" dirty="0"/>
              <a:t>3</a:t>
            </a:r>
          </a:p>
        </p:txBody>
      </p:sp>
      <p:pic>
        <p:nvPicPr>
          <p:cNvPr id="8" name="Picture 7">
            <a:extLst>
              <a:ext uri="{FF2B5EF4-FFF2-40B4-BE49-F238E27FC236}">
                <a16:creationId xmlns:a16="http://schemas.microsoft.com/office/drawing/2014/main" id="{A2EA4518-5E21-F23F-E28F-1FDB48D751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196" y="1272012"/>
            <a:ext cx="3706792" cy="5156279"/>
          </a:xfrm>
          <a:prstGeom prst="rect">
            <a:avLst/>
          </a:prstGeom>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1000"/>
                                        <p:tgtEl>
                                          <p:spTgt spid="20"/>
                                        </p:tgtEl>
                                      </p:cBhvr>
                                    </p:animEffect>
                                    <p:anim calcmode="lin" valueType="num">
                                      <p:cBhvr>
                                        <p:cTn id="40" dur="1000" fill="hold"/>
                                        <p:tgtEl>
                                          <p:spTgt spid="20"/>
                                        </p:tgtEl>
                                        <p:attrNameLst>
                                          <p:attrName>ppt_x</p:attrName>
                                        </p:attrNameLst>
                                      </p:cBhvr>
                                      <p:tavLst>
                                        <p:tav tm="0">
                                          <p:val>
                                            <p:strVal val="#ppt_x"/>
                                          </p:val>
                                        </p:tav>
                                        <p:tav tm="100000">
                                          <p:val>
                                            <p:strVal val="#ppt_x"/>
                                          </p:val>
                                        </p:tav>
                                      </p:tavLst>
                                    </p:anim>
                                    <p:anim calcmode="lin" valueType="num">
                                      <p:cBhvr>
                                        <p:cTn id="4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1000"/>
                                        <p:tgtEl>
                                          <p:spTgt spid="21"/>
                                        </p:tgtEl>
                                      </p:cBhvr>
                                    </p:animEffect>
                                    <p:anim calcmode="lin" valueType="num">
                                      <p:cBhvr>
                                        <p:cTn id="47" dur="1000" fill="hold"/>
                                        <p:tgtEl>
                                          <p:spTgt spid="21"/>
                                        </p:tgtEl>
                                        <p:attrNameLst>
                                          <p:attrName>ppt_x</p:attrName>
                                        </p:attrNameLst>
                                      </p:cBhvr>
                                      <p:tavLst>
                                        <p:tav tm="0">
                                          <p:val>
                                            <p:strVal val="#ppt_x"/>
                                          </p:val>
                                        </p:tav>
                                        <p:tav tm="100000">
                                          <p:val>
                                            <p:strVal val="#ppt_x"/>
                                          </p:val>
                                        </p:tav>
                                      </p:tavLst>
                                    </p:anim>
                                    <p:anim calcmode="lin" valueType="num">
                                      <p:cBhvr>
                                        <p:cTn id="4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1000"/>
                                        <p:tgtEl>
                                          <p:spTgt spid="27"/>
                                        </p:tgtEl>
                                      </p:cBhvr>
                                    </p:animEffect>
                                    <p:anim calcmode="lin" valueType="num">
                                      <p:cBhvr>
                                        <p:cTn id="54" dur="1000" fill="hold"/>
                                        <p:tgtEl>
                                          <p:spTgt spid="27"/>
                                        </p:tgtEl>
                                        <p:attrNameLst>
                                          <p:attrName>ppt_x</p:attrName>
                                        </p:attrNameLst>
                                      </p:cBhvr>
                                      <p:tavLst>
                                        <p:tav tm="0">
                                          <p:val>
                                            <p:strVal val="#ppt_x"/>
                                          </p:val>
                                        </p:tav>
                                        <p:tav tm="100000">
                                          <p:val>
                                            <p:strVal val="#ppt_x"/>
                                          </p:val>
                                        </p:tav>
                                      </p:tavLst>
                                    </p:anim>
                                    <p:anim calcmode="lin" valueType="num">
                                      <p:cBhvr>
                                        <p:cTn id="5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1000"/>
                                        <p:tgtEl>
                                          <p:spTgt spid="18"/>
                                        </p:tgtEl>
                                      </p:cBhvr>
                                    </p:animEffect>
                                    <p:anim calcmode="lin" valueType="num">
                                      <p:cBhvr>
                                        <p:cTn id="61" dur="1000" fill="hold"/>
                                        <p:tgtEl>
                                          <p:spTgt spid="18"/>
                                        </p:tgtEl>
                                        <p:attrNameLst>
                                          <p:attrName>ppt_x</p:attrName>
                                        </p:attrNameLst>
                                      </p:cBhvr>
                                      <p:tavLst>
                                        <p:tav tm="0">
                                          <p:val>
                                            <p:strVal val="#ppt_x"/>
                                          </p:val>
                                        </p:tav>
                                        <p:tav tm="100000">
                                          <p:val>
                                            <p:strVal val="#ppt_x"/>
                                          </p:val>
                                        </p:tav>
                                      </p:tavLst>
                                    </p:anim>
                                    <p:anim calcmode="lin" valueType="num">
                                      <p:cBhvr>
                                        <p:cTn id="6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P spid="17" grpId="0"/>
      <p:bldP spid="19" grpId="0"/>
      <p:bldP spid="20" grpId="0"/>
      <p:bldP spid="21" grpId="0"/>
      <p:bldP spid="27"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a:cxnSpLocks/>
          </p:cNvCxnSpPr>
          <p:nvPr/>
        </p:nvCxnSpPr>
        <p:spPr>
          <a:xfrm>
            <a:off x="0" y="844644"/>
            <a:ext cx="3834788" cy="0"/>
          </a:xfrm>
          <a:prstGeom prst="line">
            <a:avLst/>
          </a:prstGeom>
          <a:ln w="31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a:cxnSpLocks/>
          </p:cNvCxnSpPr>
          <p:nvPr/>
        </p:nvCxnSpPr>
        <p:spPr>
          <a:xfrm>
            <a:off x="0" y="308988"/>
            <a:ext cx="3834788" cy="0"/>
          </a:xfrm>
          <a:prstGeom prst="line">
            <a:avLst/>
          </a:prstGeom>
          <a:ln w="3175">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152399" y="399365"/>
            <a:ext cx="4114801" cy="515035"/>
          </a:xfrm>
        </p:spPr>
        <p:txBody>
          <a:bodyPr anchor="t">
            <a:noAutofit/>
          </a:bodyPr>
          <a:lstStyle/>
          <a:p>
            <a:pPr algn="l"/>
            <a:r>
              <a:rPr lang="en-US" sz="2000" dirty="0">
                <a:solidFill>
                  <a:srgbClr val="C00000"/>
                </a:solidFill>
                <a:latin typeface="Tahoma" panose="020B0604030504040204" pitchFamily="34" charset="0"/>
                <a:ea typeface="Tahoma" panose="020B0604030504040204" pitchFamily="34" charset="0"/>
                <a:cs typeface="Tahoma" panose="020B0604030504040204" pitchFamily="34" charset="0"/>
              </a:rPr>
              <a:t>Half Potato Cooking Video Rate</a:t>
            </a:r>
          </a:p>
        </p:txBody>
      </p:sp>
      <p:graphicFrame>
        <p:nvGraphicFramePr>
          <p:cNvPr id="15" name="Table 14"/>
          <p:cNvGraphicFramePr>
            <a:graphicFrameLocks noGrp="1"/>
          </p:cNvGraphicFramePr>
          <p:nvPr>
            <p:extLst>
              <p:ext uri="{D42A27DB-BD31-4B8C-83A1-F6EECF244321}">
                <p14:modId xmlns:p14="http://schemas.microsoft.com/office/powerpoint/2010/main" val="760954615"/>
              </p:ext>
            </p:extLst>
          </p:nvPr>
        </p:nvGraphicFramePr>
        <p:xfrm>
          <a:off x="131134" y="819835"/>
          <a:ext cx="3678866" cy="4294185"/>
        </p:xfrm>
        <a:graphic>
          <a:graphicData uri="http://schemas.openxmlformats.org/drawingml/2006/table">
            <a:tbl>
              <a:tblPr/>
              <a:tblGrid>
                <a:gridCol w="1471869">
                  <a:extLst>
                    <a:ext uri="{9D8B030D-6E8A-4147-A177-3AD203B41FA5}">
                      <a16:colId xmlns:a16="http://schemas.microsoft.com/office/drawing/2014/main" val="20000"/>
                    </a:ext>
                  </a:extLst>
                </a:gridCol>
                <a:gridCol w="301997">
                  <a:extLst>
                    <a:ext uri="{9D8B030D-6E8A-4147-A177-3AD203B41FA5}">
                      <a16:colId xmlns:a16="http://schemas.microsoft.com/office/drawing/2014/main" val="20001"/>
                    </a:ext>
                  </a:extLst>
                </a:gridCol>
                <a:gridCol w="1905000">
                  <a:extLst>
                    <a:ext uri="{9D8B030D-6E8A-4147-A177-3AD203B41FA5}">
                      <a16:colId xmlns:a16="http://schemas.microsoft.com/office/drawing/2014/main" val="388880887"/>
                    </a:ext>
                  </a:extLst>
                </a:gridCol>
              </a:tblGrid>
              <a:tr h="129184">
                <a:tc gridSpan="3">
                  <a:txBody>
                    <a:bodyPr/>
                    <a:lstStyle/>
                    <a:p>
                      <a:pPr algn="ctr" fontAlgn="b"/>
                      <a:endParaRPr lang="en-US" sz="800" b="0" i="0" u="none" strike="noStrike" dirty="0">
                        <a:solidFill>
                          <a:srgbClr val="000000"/>
                        </a:solidFill>
                        <a:latin typeface="Calibri"/>
                      </a:endParaRPr>
                    </a:p>
                  </a:txBody>
                  <a:tcPr marL="6985" marR="6985" marT="6985"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pPr algn="ctr" fontAlgn="b"/>
                      <a:endParaRPr lang="en-US" sz="800" b="0" i="0" u="none" strike="noStrike" dirty="0">
                        <a:solidFill>
                          <a:srgbClr val="000000"/>
                        </a:solidFill>
                        <a:latin typeface="Calibri"/>
                      </a:endParaRPr>
                    </a:p>
                  </a:txBody>
                  <a:tcPr marL="6985" marR="6985" marT="698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73552">
                <a:tc gridSpan="2">
                  <a:txBody>
                    <a:bodyPr/>
                    <a:lstStyle/>
                    <a:p>
                      <a:pPr algn="ctr" fontAlgn="ctr"/>
                      <a:r>
                        <a:rPr lang="en-US" sz="1200" b="1" i="0" u="none" strike="noStrike" dirty="0">
                          <a:solidFill>
                            <a:srgbClr val="000000"/>
                          </a:solidFill>
                          <a:latin typeface="Calibri"/>
                        </a:rPr>
                        <a:t>Particulars</a:t>
                      </a:r>
                    </a:p>
                  </a:txBody>
                  <a:tcPr marL="6985" marR="6985" marT="6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r>
                        <a:rPr lang="en-US" sz="1200" b="1" i="0" u="none" strike="noStrike" dirty="0">
                          <a:solidFill>
                            <a:srgbClr val="000000"/>
                          </a:solidFill>
                          <a:latin typeface="Calibri"/>
                        </a:rPr>
                        <a:t>Normal</a:t>
                      </a:r>
                      <a:br>
                        <a:rPr lang="en-US" sz="1200" b="1" i="0" u="none" strike="noStrike" dirty="0">
                          <a:solidFill>
                            <a:srgbClr val="000000"/>
                          </a:solidFill>
                          <a:latin typeface="Calibri"/>
                        </a:rPr>
                      </a:br>
                      <a:r>
                        <a:rPr lang="en-US" sz="1200" b="1" i="0" u="none" strike="noStrike" dirty="0">
                          <a:solidFill>
                            <a:srgbClr val="000000"/>
                          </a:solidFill>
                          <a:latin typeface="Calibri"/>
                        </a:rPr>
                        <a:t>Price Per Episode</a:t>
                      </a:r>
                    </a:p>
                  </a:txBody>
                  <a:tcPr marL="6985" marR="6985" marT="6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00"/>
                          </a:solidFill>
                          <a:latin typeface="Calibri"/>
                        </a:rPr>
                        <a:t>Price Per Episode</a:t>
                      </a:r>
                    </a:p>
                  </a:txBody>
                  <a:tcPr marL="6985" marR="6985" marT="6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43007">
                <a:tc gridSpan="2">
                  <a:txBody>
                    <a:bodyPr/>
                    <a:lstStyle/>
                    <a:p>
                      <a:pPr algn="ctr" fontAlgn="b"/>
                      <a:r>
                        <a:rPr lang="en-US" sz="1100" b="0" i="0" u="none" strike="noStrike" dirty="0">
                          <a:solidFill>
                            <a:srgbClr val="000000"/>
                          </a:solidFill>
                          <a:latin typeface="Calibri"/>
                        </a:rPr>
                        <a:t>1Episode</a:t>
                      </a:r>
                    </a:p>
                  </a:txBody>
                  <a:tcPr marL="6985" marR="6985" marT="69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r>
                        <a:rPr lang="en-US" sz="1100" b="0" i="0" u="none" strike="noStrike" dirty="0">
                          <a:solidFill>
                            <a:srgbClr val="000000"/>
                          </a:solidFill>
                          <a:latin typeface="Calibri"/>
                        </a:rPr>
                        <a:t>                                                 650,000 </a:t>
                      </a:r>
                    </a:p>
                  </a:txBody>
                  <a:tcPr marL="6985" marR="6985" marT="69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                                                 1,500,000 </a:t>
                      </a:r>
                    </a:p>
                  </a:txBody>
                  <a:tcPr marL="6985" marR="6985" marT="69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43007">
                <a:tc gridSpan="2">
                  <a:txBody>
                    <a:bodyPr/>
                    <a:lstStyle/>
                    <a:p>
                      <a:pPr algn="ctr" fontAlgn="b"/>
                      <a:r>
                        <a:rPr lang="en-US" sz="1100" b="0" i="0" u="none" strike="noStrike" dirty="0">
                          <a:solidFill>
                            <a:srgbClr val="000000"/>
                          </a:solidFill>
                          <a:latin typeface="Calibri"/>
                        </a:rPr>
                        <a:t>2Episode</a:t>
                      </a:r>
                    </a:p>
                  </a:txBody>
                  <a:tcPr marL="6985" marR="6985" marT="69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r>
                        <a:rPr lang="en-US" sz="1100" b="0" i="0" u="none" strike="noStrike" dirty="0">
                          <a:solidFill>
                            <a:srgbClr val="000000"/>
                          </a:solidFill>
                          <a:latin typeface="Calibri"/>
                        </a:rPr>
                        <a:t>                                                 1,000,000 </a:t>
                      </a:r>
                    </a:p>
                  </a:txBody>
                  <a:tcPr marL="6985" marR="6985" marT="69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                                                 2,600,000 </a:t>
                      </a:r>
                    </a:p>
                  </a:txBody>
                  <a:tcPr marL="6985" marR="6985" marT="69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43007">
                <a:tc gridSpan="2">
                  <a:txBody>
                    <a:bodyPr/>
                    <a:lstStyle/>
                    <a:p>
                      <a:pPr algn="ctr" fontAlgn="b"/>
                      <a:r>
                        <a:rPr lang="en-US" sz="1100" b="0" i="0" u="none" strike="noStrike" dirty="0">
                          <a:solidFill>
                            <a:srgbClr val="000000"/>
                          </a:solidFill>
                          <a:latin typeface="Calibri"/>
                        </a:rPr>
                        <a:t>3Episode</a:t>
                      </a:r>
                    </a:p>
                  </a:txBody>
                  <a:tcPr marL="6985" marR="6985" marT="69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r>
                        <a:rPr lang="en-US" sz="1100" b="0" i="0" u="none" strike="noStrike" dirty="0">
                          <a:solidFill>
                            <a:srgbClr val="000000"/>
                          </a:solidFill>
                          <a:latin typeface="Calibri"/>
                        </a:rPr>
                        <a:t>                                              1,250,000 </a:t>
                      </a:r>
                    </a:p>
                  </a:txBody>
                  <a:tcPr marL="6985" marR="6985" marT="69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                                              3,600,000 </a:t>
                      </a:r>
                    </a:p>
                  </a:txBody>
                  <a:tcPr marL="6985" marR="6985" marT="69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43007">
                <a:tc gridSpan="2">
                  <a:txBody>
                    <a:bodyPr/>
                    <a:lstStyle/>
                    <a:p>
                      <a:pPr algn="ctr" fontAlgn="b"/>
                      <a:r>
                        <a:rPr lang="en-US" sz="1100" b="0" i="0" u="none" strike="noStrike" dirty="0">
                          <a:solidFill>
                            <a:srgbClr val="000000"/>
                          </a:solidFill>
                          <a:latin typeface="Calibri"/>
                        </a:rPr>
                        <a:t>4Episode</a:t>
                      </a:r>
                    </a:p>
                  </a:txBody>
                  <a:tcPr marL="6985" marR="6985" marT="69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r>
                        <a:rPr lang="en-US" sz="1100" b="0" i="0" u="none" strike="noStrike" dirty="0">
                          <a:solidFill>
                            <a:srgbClr val="000000"/>
                          </a:solidFill>
                          <a:latin typeface="Calibri"/>
                        </a:rPr>
                        <a:t>                                              1,500,000 </a:t>
                      </a:r>
                    </a:p>
                  </a:txBody>
                  <a:tcPr marL="6985" marR="6985" marT="69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                                              4,000,000 </a:t>
                      </a:r>
                    </a:p>
                  </a:txBody>
                  <a:tcPr marL="6985" marR="6985" marT="69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67366">
                <a:tc gridSpan="3">
                  <a:txBody>
                    <a:bodyPr/>
                    <a:lstStyle/>
                    <a:p>
                      <a:pPr algn="l" fontAlgn="b"/>
                      <a:endParaRPr lang="en-US" sz="1050" b="1" i="0" u="sng" strike="noStrike" dirty="0">
                        <a:solidFill>
                          <a:srgbClr val="000000"/>
                        </a:solidFill>
                        <a:latin typeface="Calibri"/>
                      </a:endParaRPr>
                    </a:p>
                    <a:p>
                      <a:pPr algn="l" fontAlgn="b"/>
                      <a:r>
                        <a:rPr lang="en-US" sz="1050" b="1" i="0" u="sng" strike="noStrike" dirty="0">
                          <a:solidFill>
                            <a:srgbClr val="000000"/>
                          </a:solidFill>
                          <a:latin typeface="Calibri"/>
                        </a:rPr>
                        <a:t>Half Potato Cooking Video Services</a:t>
                      </a:r>
                    </a:p>
                  </a:txBody>
                  <a:tcPr marL="6985" marR="6985" marT="6985"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pPr algn="l" fontAlgn="b"/>
                      <a:endParaRPr lang="en-US" sz="1050" b="1" i="0" u="sng" strike="noStrike" dirty="0">
                        <a:solidFill>
                          <a:srgbClr val="000000"/>
                        </a:solidFill>
                        <a:latin typeface="Calibri"/>
                      </a:endParaRPr>
                    </a:p>
                  </a:txBody>
                  <a:tcPr marL="6985" marR="6985" marT="698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6"/>
                  </a:ext>
                </a:extLst>
              </a:tr>
              <a:tr h="167366">
                <a:tc>
                  <a:txBody>
                    <a:bodyPr/>
                    <a:lstStyle/>
                    <a:p>
                      <a:pPr algn="l" fontAlgn="b"/>
                      <a:r>
                        <a:rPr lang="en-US" sz="1050" b="0" i="0" u="none" strike="noStrike" dirty="0">
                          <a:solidFill>
                            <a:srgbClr val="000000"/>
                          </a:solidFill>
                          <a:latin typeface="Calibri"/>
                        </a:rPr>
                        <a:t>*Pre Roll (5Sec)</a:t>
                      </a:r>
                    </a:p>
                  </a:txBody>
                  <a:tcPr marL="6985" marR="6985" marT="6985" marB="0" anchor="b">
                    <a:lnL>
                      <a:noFill/>
                    </a:lnL>
                    <a:lnR>
                      <a:noFill/>
                    </a:lnR>
                    <a:lnT>
                      <a:noFill/>
                    </a:lnT>
                    <a:lnB>
                      <a:noFill/>
                    </a:lnB>
                  </a:tcPr>
                </a:tc>
                <a:tc gridSpan="2">
                  <a:txBody>
                    <a:bodyPr/>
                    <a:lstStyle/>
                    <a:p>
                      <a:pPr algn="l" fontAlgn="b"/>
                      <a:endParaRPr lang="en-US" sz="800" b="0" i="0" u="none" strike="noStrike">
                        <a:solidFill>
                          <a:srgbClr val="000000"/>
                        </a:solidFill>
                        <a:latin typeface="Calibri"/>
                      </a:endParaRPr>
                    </a:p>
                  </a:txBody>
                  <a:tcPr marL="6985" marR="6985" marT="6985" marB="0" anchor="b">
                    <a:lnL>
                      <a:noFill/>
                    </a:lnL>
                    <a:lnR>
                      <a:noFill/>
                    </a:lnR>
                    <a:lnT>
                      <a:noFill/>
                    </a:lnT>
                    <a:lnB>
                      <a:noFill/>
                    </a:lnB>
                  </a:tcPr>
                </a:tc>
                <a:tc hMerge="1">
                  <a:txBody>
                    <a:bodyPr/>
                    <a:lstStyle/>
                    <a:p>
                      <a:pPr algn="l" fontAlgn="b"/>
                      <a:endParaRPr lang="en-US" sz="800" b="0" i="0" u="none" strike="noStrike">
                        <a:solidFill>
                          <a:srgbClr val="000000"/>
                        </a:solidFill>
                        <a:latin typeface="Calibri"/>
                      </a:endParaRPr>
                    </a:p>
                  </a:txBody>
                  <a:tcPr marL="6985" marR="6985" marT="6985" marB="0" anchor="b">
                    <a:lnL>
                      <a:noFill/>
                    </a:lnL>
                    <a:lnR>
                      <a:noFill/>
                    </a:lnR>
                    <a:lnT>
                      <a:noFill/>
                    </a:lnT>
                    <a:lnB>
                      <a:noFill/>
                    </a:lnB>
                  </a:tcPr>
                </a:tc>
                <a:extLst>
                  <a:ext uri="{0D108BD9-81ED-4DB2-BD59-A6C34878D82A}">
                    <a16:rowId xmlns:a16="http://schemas.microsoft.com/office/drawing/2014/main" val="10007"/>
                  </a:ext>
                </a:extLst>
              </a:tr>
              <a:tr h="327734">
                <a:tc>
                  <a:txBody>
                    <a:bodyPr/>
                    <a:lstStyle/>
                    <a:p>
                      <a:pPr algn="l" fontAlgn="b"/>
                      <a:r>
                        <a:rPr lang="en-US" sz="1050" b="0" i="0" u="none" strike="noStrike" dirty="0">
                          <a:solidFill>
                            <a:srgbClr val="000000"/>
                          </a:solidFill>
                          <a:latin typeface="Calibri"/>
                        </a:rPr>
                        <a:t>*Crawler (5Sec)</a:t>
                      </a:r>
                    </a:p>
                    <a:p>
                      <a:pPr algn="l" fontAlgn="b"/>
                      <a:r>
                        <a:rPr lang="en-US" sz="1050" b="0" i="0" u="none" strike="noStrike" dirty="0">
                          <a:solidFill>
                            <a:srgbClr val="000000"/>
                          </a:solidFill>
                          <a:latin typeface="Calibri"/>
                        </a:rPr>
                        <a:t>*Product Talk</a:t>
                      </a:r>
                    </a:p>
                  </a:txBody>
                  <a:tcPr marL="6985" marR="6985" marT="6985" marB="0" anchor="b">
                    <a:lnL>
                      <a:noFill/>
                    </a:lnL>
                    <a:lnR>
                      <a:noFill/>
                    </a:lnR>
                    <a:lnT>
                      <a:noFill/>
                    </a:lnT>
                    <a:lnB>
                      <a:noFill/>
                    </a:lnB>
                  </a:tcPr>
                </a:tc>
                <a:tc gridSpan="2">
                  <a:txBody>
                    <a:bodyPr/>
                    <a:lstStyle/>
                    <a:p>
                      <a:pPr algn="l" fontAlgn="b"/>
                      <a:endParaRPr lang="en-US" sz="800" b="0" i="0" u="none" strike="noStrike">
                        <a:solidFill>
                          <a:srgbClr val="000000"/>
                        </a:solidFill>
                        <a:latin typeface="Calibri"/>
                      </a:endParaRPr>
                    </a:p>
                  </a:txBody>
                  <a:tcPr marL="6985" marR="6985" marT="6985" marB="0" anchor="b">
                    <a:lnL>
                      <a:noFill/>
                    </a:lnL>
                    <a:lnR>
                      <a:noFill/>
                    </a:lnR>
                    <a:lnT>
                      <a:noFill/>
                    </a:lnT>
                    <a:lnB>
                      <a:noFill/>
                    </a:lnB>
                  </a:tcPr>
                </a:tc>
                <a:tc hMerge="1">
                  <a:txBody>
                    <a:bodyPr/>
                    <a:lstStyle/>
                    <a:p>
                      <a:pPr algn="l" fontAlgn="b"/>
                      <a:endParaRPr lang="en-US" sz="800" b="0" i="0" u="none" strike="noStrike">
                        <a:solidFill>
                          <a:srgbClr val="000000"/>
                        </a:solidFill>
                        <a:latin typeface="Calibri"/>
                      </a:endParaRPr>
                    </a:p>
                  </a:txBody>
                  <a:tcPr marL="6985" marR="6985" marT="6985" marB="0" anchor="b">
                    <a:lnL>
                      <a:noFill/>
                    </a:lnL>
                    <a:lnR>
                      <a:noFill/>
                    </a:lnR>
                    <a:lnT>
                      <a:noFill/>
                    </a:lnT>
                    <a:lnB>
                      <a:noFill/>
                    </a:lnB>
                  </a:tcPr>
                </a:tc>
                <a:extLst>
                  <a:ext uri="{0D108BD9-81ED-4DB2-BD59-A6C34878D82A}">
                    <a16:rowId xmlns:a16="http://schemas.microsoft.com/office/drawing/2014/main" val="10008"/>
                  </a:ext>
                </a:extLst>
              </a:tr>
              <a:tr h="167366">
                <a:tc>
                  <a:txBody>
                    <a:bodyPr/>
                    <a:lstStyle/>
                    <a:p>
                      <a:pPr algn="l" fontAlgn="b"/>
                      <a:r>
                        <a:rPr lang="en-US" sz="1050" b="0" i="0" u="none" strike="noStrike" dirty="0">
                          <a:solidFill>
                            <a:srgbClr val="000000"/>
                          </a:solidFill>
                          <a:latin typeface="Calibri"/>
                        </a:rPr>
                        <a:t>*Logo</a:t>
                      </a:r>
                    </a:p>
                  </a:txBody>
                  <a:tcPr marL="6985" marR="6985" marT="6985" marB="0" anchor="b">
                    <a:lnL>
                      <a:noFill/>
                    </a:lnL>
                    <a:lnR>
                      <a:noFill/>
                    </a:lnR>
                    <a:lnT>
                      <a:noFill/>
                    </a:lnT>
                    <a:lnB>
                      <a:noFill/>
                    </a:lnB>
                  </a:tcPr>
                </a:tc>
                <a:tc gridSpan="2">
                  <a:txBody>
                    <a:bodyPr/>
                    <a:lstStyle/>
                    <a:p>
                      <a:pPr algn="l" fontAlgn="b"/>
                      <a:endParaRPr lang="en-US" sz="800" b="0" i="0" u="none" strike="noStrike" dirty="0">
                        <a:solidFill>
                          <a:srgbClr val="000000"/>
                        </a:solidFill>
                        <a:latin typeface="Calibri"/>
                      </a:endParaRPr>
                    </a:p>
                  </a:txBody>
                  <a:tcPr marL="6985" marR="6985" marT="6985" marB="0" anchor="b">
                    <a:lnL>
                      <a:noFill/>
                    </a:lnL>
                    <a:lnR>
                      <a:noFill/>
                    </a:lnR>
                    <a:lnT>
                      <a:noFill/>
                    </a:lnT>
                    <a:lnB>
                      <a:noFill/>
                    </a:lnB>
                  </a:tcPr>
                </a:tc>
                <a:tc hMerge="1">
                  <a:txBody>
                    <a:bodyPr/>
                    <a:lstStyle/>
                    <a:p>
                      <a:pPr algn="l" fontAlgn="b"/>
                      <a:endParaRPr lang="en-US" sz="800" b="0" i="0" u="none" strike="noStrike">
                        <a:solidFill>
                          <a:srgbClr val="000000"/>
                        </a:solidFill>
                        <a:latin typeface="Calibri"/>
                      </a:endParaRPr>
                    </a:p>
                  </a:txBody>
                  <a:tcPr marL="6985" marR="6985" marT="6985" marB="0" anchor="b">
                    <a:lnL>
                      <a:noFill/>
                    </a:lnL>
                    <a:lnR>
                      <a:noFill/>
                    </a:lnR>
                    <a:lnT>
                      <a:noFill/>
                    </a:lnT>
                    <a:lnB>
                      <a:noFill/>
                    </a:lnB>
                  </a:tcPr>
                </a:tc>
                <a:extLst>
                  <a:ext uri="{0D108BD9-81ED-4DB2-BD59-A6C34878D82A}">
                    <a16:rowId xmlns:a16="http://schemas.microsoft.com/office/drawing/2014/main" val="10009"/>
                  </a:ext>
                </a:extLst>
              </a:tr>
              <a:tr h="167366">
                <a:tc>
                  <a:txBody>
                    <a:bodyPr/>
                    <a:lstStyle/>
                    <a:p>
                      <a:pPr algn="l" fontAlgn="b"/>
                      <a:r>
                        <a:rPr lang="en-US" sz="1050" b="0" i="0" u="none" strike="noStrike" dirty="0">
                          <a:solidFill>
                            <a:srgbClr val="000000"/>
                          </a:solidFill>
                          <a:latin typeface="Calibri"/>
                        </a:rPr>
                        <a:t>*Product Used (exclusive)</a:t>
                      </a:r>
                    </a:p>
                  </a:txBody>
                  <a:tcPr marL="6985" marR="6985" marT="6985" marB="0" anchor="b">
                    <a:lnL>
                      <a:noFill/>
                    </a:lnL>
                    <a:lnR>
                      <a:noFill/>
                    </a:lnR>
                    <a:lnT>
                      <a:noFill/>
                    </a:lnT>
                    <a:lnB>
                      <a:noFill/>
                    </a:lnB>
                  </a:tcPr>
                </a:tc>
                <a:tc gridSpan="2">
                  <a:txBody>
                    <a:bodyPr/>
                    <a:lstStyle/>
                    <a:p>
                      <a:pPr algn="l" fontAlgn="b"/>
                      <a:endParaRPr lang="en-US" sz="800" b="0" i="0" u="none" strike="noStrike" dirty="0">
                        <a:solidFill>
                          <a:srgbClr val="000000"/>
                        </a:solidFill>
                        <a:latin typeface="Calibri"/>
                      </a:endParaRPr>
                    </a:p>
                  </a:txBody>
                  <a:tcPr marL="6985" marR="6985" marT="6985" marB="0" anchor="b">
                    <a:lnL>
                      <a:noFill/>
                    </a:lnL>
                    <a:lnR>
                      <a:noFill/>
                    </a:lnR>
                    <a:lnT>
                      <a:noFill/>
                    </a:lnT>
                    <a:lnB>
                      <a:noFill/>
                    </a:lnB>
                  </a:tcPr>
                </a:tc>
                <a:tc hMerge="1">
                  <a:txBody>
                    <a:bodyPr/>
                    <a:lstStyle/>
                    <a:p>
                      <a:pPr algn="l" fontAlgn="b"/>
                      <a:endParaRPr lang="en-US" sz="800" b="0" i="0" u="none" strike="noStrike" dirty="0">
                        <a:solidFill>
                          <a:srgbClr val="000000"/>
                        </a:solidFill>
                        <a:latin typeface="Calibri"/>
                      </a:endParaRPr>
                    </a:p>
                  </a:txBody>
                  <a:tcPr marL="6985" marR="6985" marT="6985" marB="0" anchor="b">
                    <a:lnL>
                      <a:noFill/>
                    </a:lnL>
                    <a:lnR>
                      <a:noFill/>
                    </a:lnR>
                    <a:lnT>
                      <a:noFill/>
                    </a:lnT>
                    <a:lnB>
                      <a:noFill/>
                    </a:lnB>
                  </a:tcPr>
                </a:tc>
                <a:extLst>
                  <a:ext uri="{0D108BD9-81ED-4DB2-BD59-A6C34878D82A}">
                    <a16:rowId xmlns:a16="http://schemas.microsoft.com/office/drawing/2014/main" val="10010"/>
                  </a:ext>
                </a:extLst>
              </a:tr>
              <a:tr h="167366">
                <a:tc>
                  <a:txBody>
                    <a:bodyPr/>
                    <a:lstStyle/>
                    <a:p>
                      <a:pPr algn="l" fontAlgn="b"/>
                      <a:r>
                        <a:rPr lang="en-US" sz="1050" b="0" i="0" u="none" strike="noStrike" dirty="0">
                          <a:solidFill>
                            <a:srgbClr val="000000"/>
                          </a:solidFill>
                          <a:latin typeface="Calibri"/>
                        </a:rPr>
                        <a:t>*Product Seen (exclusive)</a:t>
                      </a:r>
                    </a:p>
                  </a:txBody>
                  <a:tcPr marL="6985" marR="6985" marT="6985" marB="0" anchor="b">
                    <a:lnL>
                      <a:noFill/>
                    </a:lnL>
                    <a:lnR>
                      <a:noFill/>
                    </a:lnR>
                    <a:lnT>
                      <a:noFill/>
                    </a:lnT>
                    <a:lnB>
                      <a:noFill/>
                    </a:lnB>
                  </a:tcPr>
                </a:tc>
                <a:tc gridSpan="2">
                  <a:txBody>
                    <a:bodyPr/>
                    <a:lstStyle/>
                    <a:p>
                      <a:pPr algn="l" fontAlgn="b"/>
                      <a:endParaRPr lang="en-US" sz="800" b="0" i="0" u="none" strike="noStrike">
                        <a:solidFill>
                          <a:srgbClr val="000000"/>
                        </a:solidFill>
                        <a:latin typeface="Calibri"/>
                      </a:endParaRPr>
                    </a:p>
                  </a:txBody>
                  <a:tcPr marL="6985" marR="6985" marT="6985" marB="0" anchor="b">
                    <a:lnL>
                      <a:noFill/>
                    </a:lnL>
                    <a:lnR>
                      <a:noFill/>
                    </a:lnR>
                    <a:lnT>
                      <a:noFill/>
                    </a:lnT>
                    <a:lnB>
                      <a:noFill/>
                    </a:lnB>
                  </a:tcPr>
                </a:tc>
                <a:tc hMerge="1">
                  <a:txBody>
                    <a:bodyPr/>
                    <a:lstStyle/>
                    <a:p>
                      <a:pPr algn="l" fontAlgn="b"/>
                      <a:endParaRPr lang="en-US" sz="800" b="0" i="0" u="none" strike="noStrike">
                        <a:solidFill>
                          <a:srgbClr val="000000"/>
                        </a:solidFill>
                        <a:latin typeface="Calibri"/>
                      </a:endParaRPr>
                    </a:p>
                  </a:txBody>
                  <a:tcPr marL="6985" marR="6985" marT="6985" marB="0" anchor="b">
                    <a:lnL>
                      <a:noFill/>
                    </a:lnL>
                    <a:lnR>
                      <a:noFill/>
                    </a:lnR>
                    <a:lnT>
                      <a:noFill/>
                    </a:lnT>
                    <a:lnB>
                      <a:noFill/>
                    </a:lnB>
                  </a:tcPr>
                </a:tc>
                <a:extLst>
                  <a:ext uri="{0D108BD9-81ED-4DB2-BD59-A6C34878D82A}">
                    <a16:rowId xmlns:a16="http://schemas.microsoft.com/office/drawing/2014/main" val="10011"/>
                  </a:ext>
                </a:extLst>
              </a:tr>
              <a:tr h="167366">
                <a:tc>
                  <a:txBody>
                    <a:bodyPr/>
                    <a:lstStyle/>
                    <a:p>
                      <a:pPr algn="l" fontAlgn="b"/>
                      <a:r>
                        <a:rPr lang="en-US" sz="1050" b="0" i="0" u="none" strike="noStrike" dirty="0">
                          <a:solidFill>
                            <a:srgbClr val="000000"/>
                          </a:solidFill>
                          <a:latin typeface="Calibri"/>
                        </a:rPr>
                        <a:t>Episodes Duration :</a:t>
                      </a:r>
                    </a:p>
                  </a:txBody>
                  <a:tcPr marL="6985" marR="6985" marT="6985" marB="0" anchor="b">
                    <a:lnL>
                      <a:noFill/>
                    </a:lnL>
                    <a:lnR>
                      <a:noFill/>
                    </a:lnR>
                    <a:lnT>
                      <a:noFill/>
                    </a:lnT>
                    <a:lnB>
                      <a:noFill/>
                    </a:lnB>
                  </a:tcPr>
                </a:tc>
                <a:tc gridSpan="2">
                  <a:txBody>
                    <a:bodyPr/>
                    <a:lstStyle/>
                    <a:p>
                      <a:pPr algn="l" fontAlgn="b"/>
                      <a:r>
                        <a:rPr lang="en-US" sz="1050" b="0" i="0" u="none" strike="noStrike" dirty="0">
                          <a:solidFill>
                            <a:srgbClr val="000000"/>
                          </a:solidFill>
                          <a:latin typeface="Calibri"/>
                        </a:rPr>
                        <a:t>3-5 Minutes</a:t>
                      </a:r>
                    </a:p>
                  </a:txBody>
                  <a:tcPr marL="6985" marR="6985" marT="6985" marB="0" anchor="b">
                    <a:lnL>
                      <a:noFill/>
                    </a:lnL>
                    <a:lnR>
                      <a:noFill/>
                    </a:lnR>
                    <a:lnT>
                      <a:noFill/>
                    </a:lnT>
                    <a:lnB>
                      <a:noFill/>
                    </a:lnB>
                  </a:tcPr>
                </a:tc>
                <a:tc hMerge="1">
                  <a:txBody>
                    <a:bodyPr/>
                    <a:lstStyle/>
                    <a:p>
                      <a:pPr algn="l" fontAlgn="b"/>
                      <a:endParaRPr lang="en-US" sz="1050" b="0" i="0" u="none" strike="noStrike" dirty="0">
                        <a:solidFill>
                          <a:srgbClr val="000000"/>
                        </a:solidFill>
                        <a:latin typeface="Calibri"/>
                      </a:endParaRPr>
                    </a:p>
                  </a:txBody>
                  <a:tcPr marL="6985" marR="6985" marT="6985" marB="0" anchor="b">
                    <a:lnL>
                      <a:noFill/>
                    </a:lnL>
                    <a:lnR>
                      <a:noFill/>
                    </a:lnR>
                    <a:lnT>
                      <a:noFill/>
                    </a:lnT>
                    <a:lnB>
                      <a:noFill/>
                    </a:lnB>
                  </a:tcPr>
                </a:tc>
                <a:extLst>
                  <a:ext uri="{0D108BD9-81ED-4DB2-BD59-A6C34878D82A}">
                    <a16:rowId xmlns:a16="http://schemas.microsoft.com/office/drawing/2014/main" val="10014"/>
                  </a:ext>
                </a:extLst>
              </a:tr>
              <a:tr h="167366">
                <a:tc>
                  <a:txBody>
                    <a:bodyPr/>
                    <a:lstStyle/>
                    <a:p>
                      <a:pPr algn="l" fontAlgn="b"/>
                      <a:r>
                        <a:rPr lang="en-US" sz="1050" b="0" i="0" u="none" strike="noStrike" dirty="0">
                          <a:solidFill>
                            <a:srgbClr val="000000"/>
                          </a:solidFill>
                          <a:latin typeface="Calibri"/>
                        </a:rPr>
                        <a:t>Host :</a:t>
                      </a:r>
                    </a:p>
                  </a:txBody>
                  <a:tcPr marL="6985" marR="6985" marT="6985" marB="0" anchor="b">
                    <a:lnL>
                      <a:noFill/>
                    </a:lnL>
                    <a:lnR>
                      <a:noFill/>
                    </a:lnR>
                    <a:lnT>
                      <a:noFill/>
                    </a:lnT>
                    <a:lnB>
                      <a:noFill/>
                    </a:lnB>
                  </a:tcPr>
                </a:tc>
                <a:tc gridSpan="2">
                  <a:txBody>
                    <a:bodyPr/>
                    <a:lstStyle/>
                    <a:p>
                      <a:pPr algn="l" fontAlgn="b"/>
                      <a:r>
                        <a:rPr lang="en-US" sz="1050" b="0" i="0" u="none" strike="noStrike" dirty="0">
                          <a:solidFill>
                            <a:srgbClr val="000000"/>
                          </a:solidFill>
                          <a:latin typeface="Calibri"/>
                        </a:rPr>
                        <a:t>A Talent Chef</a:t>
                      </a:r>
                    </a:p>
                  </a:txBody>
                  <a:tcPr marL="6985" marR="6985" marT="6985" marB="0" anchor="b">
                    <a:lnL>
                      <a:noFill/>
                    </a:lnL>
                    <a:lnR>
                      <a:noFill/>
                    </a:lnR>
                    <a:lnT>
                      <a:noFill/>
                    </a:lnT>
                    <a:lnB>
                      <a:noFill/>
                    </a:lnB>
                  </a:tcPr>
                </a:tc>
                <a:tc hMerge="1">
                  <a:txBody>
                    <a:bodyPr/>
                    <a:lstStyle/>
                    <a:p>
                      <a:pPr algn="l" fontAlgn="b"/>
                      <a:endParaRPr lang="en-US" sz="1050" b="0" i="0" u="none" strike="noStrike" dirty="0">
                        <a:solidFill>
                          <a:srgbClr val="000000"/>
                        </a:solidFill>
                        <a:latin typeface="Calibri"/>
                      </a:endParaRPr>
                    </a:p>
                  </a:txBody>
                  <a:tcPr marL="6985" marR="6985" marT="6985" marB="0" anchor="b">
                    <a:lnL>
                      <a:noFill/>
                    </a:lnL>
                    <a:lnR>
                      <a:noFill/>
                    </a:lnR>
                    <a:lnT>
                      <a:noFill/>
                    </a:lnT>
                    <a:lnB>
                      <a:noFill/>
                    </a:lnB>
                  </a:tcPr>
                </a:tc>
                <a:extLst>
                  <a:ext uri="{0D108BD9-81ED-4DB2-BD59-A6C34878D82A}">
                    <a16:rowId xmlns:a16="http://schemas.microsoft.com/office/drawing/2014/main" val="10015"/>
                  </a:ext>
                </a:extLst>
              </a:tr>
              <a:tr h="167366">
                <a:tc>
                  <a:txBody>
                    <a:bodyPr/>
                    <a:lstStyle/>
                    <a:p>
                      <a:pPr algn="l" fontAlgn="b"/>
                      <a:r>
                        <a:rPr lang="en-US" sz="1050" b="0" i="0" u="none" strike="noStrike" dirty="0">
                          <a:solidFill>
                            <a:srgbClr val="000000"/>
                          </a:solidFill>
                          <a:latin typeface="Calibri"/>
                        </a:rPr>
                        <a:t>Broadcasting Media :</a:t>
                      </a:r>
                    </a:p>
                  </a:txBody>
                  <a:tcPr marL="6985" marR="6985" marT="6985" marB="0" anchor="b">
                    <a:lnL>
                      <a:noFill/>
                    </a:lnL>
                    <a:lnR>
                      <a:noFill/>
                    </a:lnR>
                    <a:lnT>
                      <a:noFill/>
                    </a:lnT>
                    <a:lnB>
                      <a:noFill/>
                    </a:lnB>
                  </a:tcPr>
                </a:tc>
                <a:tc gridSpan="2">
                  <a:txBody>
                    <a:bodyPr/>
                    <a:lstStyle/>
                    <a:p>
                      <a:pPr algn="l" fontAlgn="b"/>
                      <a:r>
                        <a:rPr lang="en-US" sz="1050" b="0" i="0" u="none" strike="noStrike" dirty="0">
                          <a:solidFill>
                            <a:srgbClr val="000000"/>
                          </a:solidFill>
                          <a:latin typeface="Calibri"/>
                        </a:rPr>
                        <a:t>Better Day Media/</a:t>
                      </a:r>
                    </a:p>
                  </a:txBody>
                  <a:tcPr marL="6985" marR="6985" marT="6985" marB="0" anchor="b">
                    <a:lnL>
                      <a:noFill/>
                    </a:lnL>
                    <a:lnR>
                      <a:noFill/>
                    </a:lnR>
                    <a:lnT>
                      <a:noFill/>
                    </a:lnT>
                    <a:lnB>
                      <a:noFill/>
                    </a:lnB>
                  </a:tcPr>
                </a:tc>
                <a:tc hMerge="1">
                  <a:txBody>
                    <a:bodyPr/>
                    <a:lstStyle/>
                    <a:p>
                      <a:pPr algn="l" fontAlgn="b"/>
                      <a:endParaRPr lang="en-US" sz="1050" b="0" i="0" u="none" strike="noStrike" dirty="0">
                        <a:solidFill>
                          <a:srgbClr val="000000"/>
                        </a:solidFill>
                        <a:latin typeface="Calibri"/>
                      </a:endParaRPr>
                    </a:p>
                  </a:txBody>
                  <a:tcPr marL="6985" marR="6985" marT="6985" marB="0" anchor="b">
                    <a:lnL>
                      <a:noFill/>
                    </a:lnL>
                    <a:lnR>
                      <a:noFill/>
                    </a:lnR>
                    <a:lnT>
                      <a:noFill/>
                    </a:lnT>
                    <a:lnB>
                      <a:noFill/>
                    </a:lnB>
                  </a:tcPr>
                </a:tc>
                <a:extLst>
                  <a:ext uri="{0D108BD9-81ED-4DB2-BD59-A6C34878D82A}">
                    <a16:rowId xmlns:a16="http://schemas.microsoft.com/office/drawing/2014/main" val="10016"/>
                  </a:ext>
                </a:extLst>
              </a:tr>
              <a:tr h="167366">
                <a:tc>
                  <a:txBody>
                    <a:bodyPr/>
                    <a:lstStyle/>
                    <a:p>
                      <a:pPr algn="l" fontAlgn="b"/>
                      <a:r>
                        <a:rPr lang="en-US" sz="1050" b="0" i="0" u="none" strike="noStrike" dirty="0">
                          <a:solidFill>
                            <a:srgbClr val="000000"/>
                          </a:solidFill>
                          <a:latin typeface="Calibri"/>
                        </a:rPr>
                        <a:t>Media Platform</a:t>
                      </a:r>
                      <a:r>
                        <a:rPr lang="en-US" sz="1050" b="0" i="0" u="none" strike="noStrike" baseline="0" dirty="0">
                          <a:solidFill>
                            <a:srgbClr val="000000"/>
                          </a:solidFill>
                          <a:latin typeface="Calibri"/>
                        </a:rPr>
                        <a:t> :</a:t>
                      </a:r>
                    </a:p>
                  </a:txBody>
                  <a:tcPr marL="6985" marR="6985" marT="6985" marB="0" anchor="b">
                    <a:lnL>
                      <a:noFill/>
                    </a:lnL>
                    <a:lnR>
                      <a:noFill/>
                    </a:lnR>
                    <a:lnT>
                      <a:noFill/>
                    </a:lnT>
                    <a:lnB>
                      <a:noFill/>
                    </a:lnB>
                  </a:tcPr>
                </a:tc>
                <a:tc gridSpan="2">
                  <a:txBody>
                    <a:bodyPr/>
                    <a:lstStyle/>
                    <a:p>
                      <a:pPr algn="l" fontAlgn="b"/>
                      <a:r>
                        <a:rPr lang="en-US" sz="1050" b="0" i="0" u="none" strike="noStrike" dirty="0">
                          <a:solidFill>
                            <a:srgbClr val="000000"/>
                          </a:solidFill>
                          <a:latin typeface="Calibri"/>
                        </a:rPr>
                        <a:t>Online</a:t>
                      </a:r>
                    </a:p>
                  </a:txBody>
                  <a:tcPr marL="6985" marR="6985" marT="6985" marB="0" anchor="b">
                    <a:lnL>
                      <a:noFill/>
                    </a:lnL>
                    <a:lnR>
                      <a:noFill/>
                    </a:lnR>
                    <a:lnT>
                      <a:noFill/>
                    </a:lnT>
                    <a:lnB>
                      <a:noFill/>
                    </a:lnB>
                  </a:tcPr>
                </a:tc>
                <a:tc hMerge="1">
                  <a:txBody>
                    <a:bodyPr/>
                    <a:lstStyle/>
                    <a:p>
                      <a:pPr algn="l" fontAlgn="b"/>
                      <a:endParaRPr lang="en-US" sz="1050" b="0" i="0" u="none" strike="noStrike" dirty="0">
                        <a:solidFill>
                          <a:srgbClr val="000000"/>
                        </a:solidFill>
                        <a:latin typeface="Calibri"/>
                      </a:endParaRPr>
                    </a:p>
                  </a:txBody>
                  <a:tcPr marL="6985" marR="6985" marT="6985" marB="0" anchor="b">
                    <a:lnL>
                      <a:noFill/>
                    </a:lnL>
                    <a:lnR>
                      <a:noFill/>
                    </a:lnR>
                    <a:lnT>
                      <a:noFill/>
                    </a:lnT>
                    <a:lnB>
                      <a:noFill/>
                    </a:lnB>
                  </a:tcPr>
                </a:tc>
                <a:extLst>
                  <a:ext uri="{0D108BD9-81ED-4DB2-BD59-A6C34878D82A}">
                    <a16:rowId xmlns:a16="http://schemas.microsoft.com/office/drawing/2014/main" val="10017"/>
                  </a:ext>
                </a:extLst>
              </a:tr>
              <a:tr h="167366">
                <a:tc>
                  <a:txBody>
                    <a:bodyPr/>
                    <a:lstStyle/>
                    <a:p>
                      <a:pPr algn="l" fontAlgn="b"/>
                      <a:endParaRPr lang="en-US" sz="1050" b="0" i="0" u="none" strike="noStrike" dirty="0">
                        <a:solidFill>
                          <a:srgbClr val="000000"/>
                        </a:solidFill>
                        <a:latin typeface="Calibri"/>
                      </a:endParaRPr>
                    </a:p>
                  </a:txBody>
                  <a:tcPr marL="6985" marR="6985" marT="6985" marB="0" anchor="b">
                    <a:lnL>
                      <a:noFill/>
                    </a:lnL>
                    <a:lnR>
                      <a:noFill/>
                    </a:lnR>
                    <a:lnT>
                      <a:noFill/>
                    </a:lnT>
                    <a:lnB>
                      <a:noFill/>
                    </a:lnB>
                  </a:tcPr>
                </a:tc>
                <a:tc gridSpan="2">
                  <a:txBody>
                    <a:bodyPr/>
                    <a:lstStyle/>
                    <a:p>
                      <a:pPr algn="l" fontAlgn="b"/>
                      <a:endParaRPr lang="en-US" sz="800" b="0" i="0" u="none" strike="noStrike" dirty="0">
                        <a:solidFill>
                          <a:srgbClr val="000000"/>
                        </a:solidFill>
                        <a:latin typeface="Calibri"/>
                      </a:endParaRPr>
                    </a:p>
                  </a:txBody>
                  <a:tcPr marL="6985" marR="6985" marT="6985" marB="0" anchor="b">
                    <a:lnL>
                      <a:noFill/>
                    </a:lnL>
                    <a:lnR>
                      <a:noFill/>
                    </a:lnR>
                    <a:lnT>
                      <a:noFill/>
                    </a:lnT>
                    <a:lnB>
                      <a:noFill/>
                    </a:lnB>
                  </a:tcPr>
                </a:tc>
                <a:tc hMerge="1">
                  <a:txBody>
                    <a:bodyPr/>
                    <a:lstStyle/>
                    <a:p>
                      <a:pPr algn="l" fontAlgn="b"/>
                      <a:endParaRPr lang="en-US" sz="800" b="0" i="0" u="none" strike="noStrike" dirty="0">
                        <a:solidFill>
                          <a:srgbClr val="000000"/>
                        </a:solidFill>
                        <a:latin typeface="Calibri"/>
                      </a:endParaRPr>
                    </a:p>
                  </a:txBody>
                  <a:tcPr marL="6985" marR="6985" marT="6985" marB="0" anchor="b">
                    <a:lnL>
                      <a:noFill/>
                    </a:lnL>
                    <a:lnR>
                      <a:noFill/>
                    </a:lnR>
                    <a:lnT>
                      <a:noFill/>
                    </a:lnT>
                    <a:lnB>
                      <a:noFill/>
                    </a:lnB>
                  </a:tcPr>
                </a:tc>
                <a:extLst>
                  <a:ext uri="{0D108BD9-81ED-4DB2-BD59-A6C34878D82A}">
                    <a16:rowId xmlns:a16="http://schemas.microsoft.com/office/drawing/2014/main" val="10018"/>
                  </a:ext>
                </a:extLst>
              </a:tr>
              <a:tr h="129184">
                <a:tc>
                  <a:txBody>
                    <a:bodyPr/>
                    <a:lstStyle/>
                    <a:p>
                      <a:pPr algn="l" fontAlgn="b"/>
                      <a:endParaRPr lang="en-US" sz="800" b="0" i="0" u="none" strike="noStrike" dirty="0">
                        <a:solidFill>
                          <a:srgbClr val="000000"/>
                        </a:solidFill>
                        <a:latin typeface="Calibri"/>
                      </a:endParaRPr>
                    </a:p>
                  </a:txBody>
                  <a:tcPr marL="6985" marR="6985" marT="6985" marB="0" anchor="b">
                    <a:lnL>
                      <a:noFill/>
                    </a:lnL>
                    <a:lnR>
                      <a:noFill/>
                    </a:lnR>
                    <a:lnT>
                      <a:noFill/>
                    </a:lnT>
                    <a:lnB>
                      <a:noFill/>
                    </a:lnB>
                  </a:tcPr>
                </a:tc>
                <a:tc gridSpan="2">
                  <a:txBody>
                    <a:bodyPr/>
                    <a:lstStyle/>
                    <a:p>
                      <a:pPr algn="l" fontAlgn="b"/>
                      <a:endParaRPr lang="en-US" sz="800" b="0" i="0" u="none" strike="noStrike" dirty="0">
                        <a:solidFill>
                          <a:srgbClr val="000000"/>
                        </a:solidFill>
                        <a:latin typeface="Calibri"/>
                      </a:endParaRPr>
                    </a:p>
                  </a:txBody>
                  <a:tcPr marL="6985" marR="6985" marT="6985" marB="0" anchor="b">
                    <a:lnL>
                      <a:noFill/>
                    </a:lnL>
                    <a:lnR>
                      <a:noFill/>
                    </a:lnR>
                    <a:lnT>
                      <a:noFill/>
                    </a:lnT>
                    <a:lnB>
                      <a:noFill/>
                    </a:lnB>
                  </a:tcPr>
                </a:tc>
                <a:tc hMerge="1">
                  <a:txBody>
                    <a:bodyPr/>
                    <a:lstStyle/>
                    <a:p>
                      <a:pPr algn="l" fontAlgn="b"/>
                      <a:endParaRPr lang="en-US" sz="800" b="0" i="0" u="none" strike="noStrike">
                        <a:solidFill>
                          <a:srgbClr val="000000"/>
                        </a:solidFill>
                        <a:latin typeface="Calibri"/>
                      </a:endParaRPr>
                    </a:p>
                  </a:txBody>
                  <a:tcPr marL="6985" marR="6985" marT="6985" marB="0" anchor="b">
                    <a:lnL>
                      <a:noFill/>
                    </a:lnL>
                    <a:lnR>
                      <a:noFill/>
                    </a:lnR>
                    <a:lnT>
                      <a:noFill/>
                    </a:lnT>
                    <a:lnB>
                      <a:noFill/>
                    </a:lnB>
                  </a:tcPr>
                </a:tc>
                <a:extLst>
                  <a:ext uri="{0D108BD9-81ED-4DB2-BD59-A6C34878D82A}">
                    <a16:rowId xmlns:a16="http://schemas.microsoft.com/office/drawing/2014/main" val="10022"/>
                  </a:ext>
                </a:extLst>
              </a:tr>
              <a:tr h="129184">
                <a:tc>
                  <a:txBody>
                    <a:bodyPr/>
                    <a:lstStyle/>
                    <a:p>
                      <a:pPr algn="l" fontAlgn="b"/>
                      <a:endParaRPr lang="en-US" sz="800" b="0" i="0" u="none" strike="noStrike" dirty="0">
                        <a:solidFill>
                          <a:srgbClr val="000000"/>
                        </a:solidFill>
                        <a:latin typeface="Calibri"/>
                      </a:endParaRPr>
                    </a:p>
                  </a:txBody>
                  <a:tcPr marL="6985" marR="6985" marT="6985" marB="0" anchor="b">
                    <a:lnL>
                      <a:noFill/>
                    </a:lnL>
                    <a:lnR>
                      <a:noFill/>
                    </a:lnR>
                    <a:lnT>
                      <a:noFill/>
                    </a:lnT>
                    <a:lnB>
                      <a:noFill/>
                    </a:lnB>
                  </a:tcPr>
                </a:tc>
                <a:tc gridSpan="2">
                  <a:txBody>
                    <a:bodyPr/>
                    <a:lstStyle/>
                    <a:p>
                      <a:pPr algn="l" fontAlgn="b"/>
                      <a:endParaRPr lang="en-US" sz="800" b="0" i="0" u="none" strike="noStrike" dirty="0">
                        <a:solidFill>
                          <a:srgbClr val="000000"/>
                        </a:solidFill>
                        <a:latin typeface="Calibri"/>
                      </a:endParaRPr>
                    </a:p>
                  </a:txBody>
                  <a:tcPr marL="6985" marR="6985" marT="6985" marB="0" anchor="b">
                    <a:lnL>
                      <a:noFill/>
                    </a:lnL>
                    <a:lnR>
                      <a:noFill/>
                    </a:lnR>
                    <a:lnT>
                      <a:noFill/>
                    </a:lnT>
                    <a:lnB>
                      <a:noFill/>
                    </a:lnB>
                  </a:tcPr>
                </a:tc>
                <a:tc hMerge="1">
                  <a:txBody>
                    <a:bodyPr/>
                    <a:lstStyle/>
                    <a:p>
                      <a:pPr algn="l" fontAlgn="b"/>
                      <a:endParaRPr lang="en-US" sz="800" b="0" i="0" u="none" strike="noStrike" dirty="0">
                        <a:solidFill>
                          <a:srgbClr val="000000"/>
                        </a:solidFill>
                        <a:latin typeface="Calibri"/>
                      </a:endParaRPr>
                    </a:p>
                  </a:txBody>
                  <a:tcPr marL="6985" marR="6985" marT="6985" marB="0" anchor="b">
                    <a:lnL>
                      <a:noFill/>
                    </a:lnL>
                    <a:lnR>
                      <a:noFill/>
                    </a:lnR>
                    <a:lnT>
                      <a:noFill/>
                    </a:lnT>
                    <a:lnB>
                      <a:noFill/>
                    </a:lnB>
                  </a:tcPr>
                </a:tc>
                <a:extLst>
                  <a:ext uri="{0D108BD9-81ED-4DB2-BD59-A6C34878D82A}">
                    <a16:rowId xmlns:a16="http://schemas.microsoft.com/office/drawing/2014/main" val="10023"/>
                  </a:ext>
                </a:extLst>
              </a:tr>
            </a:tbl>
          </a:graphicData>
        </a:graphic>
      </p:graphicFrame>
      <p:sp>
        <p:nvSpPr>
          <p:cNvPr id="16" name="Title 1"/>
          <p:cNvSpPr txBox="1">
            <a:spLocks/>
          </p:cNvSpPr>
          <p:nvPr/>
        </p:nvSpPr>
        <p:spPr>
          <a:xfrm>
            <a:off x="76201" y="5867400"/>
            <a:ext cx="8920306" cy="685800"/>
          </a:xfrm>
          <a:prstGeom prst="rect">
            <a:avLst/>
          </a:prstGeom>
        </p:spPr>
        <p:txBody>
          <a:bodyPr vert="horz" lIns="91440" tIns="45720" rIns="91440" bIns="45720" rtlCol="0" anchor="t">
            <a:noAutofit/>
          </a:bodyPr>
          <a:lstStyle/>
          <a:p>
            <a:endParaRPr lang="en-US" sz="1500" b="1" baseline="30000" dirty="0"/>
          </a:p>
        </p:txBody>
      </p:sp>
      <p:sp>
        <p:nvSpPr>
          <p:cNvPr id="8" name="TextBox 7">
            <a:extLst>
              <a:ext uri="{FF2B5EF4-FFF2-40B4-BE49-F238E27FC236}">
                <a16:creationId xmlns:a16="http://schemas.microsoft.com/office/drawing/2014/main" id="{8306CDA5-96B0-4CFA-B1CC-C5EA6DD0FFE6}"/>
              </a:ext>
            </a:extLst>
          </p:cNvPr>
          <p:cNvSpPr txBox="1"/>
          <p:nvPr/>
        </p:nvSpPr>
        <p:spPr>
          <a:xfrm>
            <a:off x="281940" y="6477000"/>
            <a:ext cx="381000" cy="323165"/>
          </a:xfrm>
          <a:prstGeom prst="rect">
            <a:avLst/>
          </a:prstGeom>
          <a:noFill/>
        </p:spPr>
        <p:txBody>
          <a:bodyPr wrap="square" rtlCol="0">
            <a:spAutoFit/>
          </a:bodyPr>
          <a:lstStyle/>
          <a:p>
            <a:r>
              <a:rPr lang="en-US" sz="1500" dirty="0"/>
              <a:t>4</a:t>
            </a:r>
          </a:p>
        </p:txBody>
      </p:sp>
      <p:sp>
        <p:nvSpPr>
          <p:cNvPr id="2" name="TextBox 1">
            <a:extLst>
              <a:ext uri="{FF2B5EF4-FFF2-40B4-BE49-F238E27FC236}">
                <a16:creationId xmlns:a16="http://schemas.microsoft.com/office/drawing/2014/main" id="{D1F1C8C6-00B0-36F6-19FB-1E82ACF06FBA}"/>
              </a:ext>
            </a:extLst>
          </p:cNvPr>
          <p:cNvSpPr txBox="1"/>
          <p:nvPr/>
        </p:nvSpPr>
        <p:spPr>
          <a:xfrm>
            <a:off x="76201" y="4902676"/>
            <a:ext cx="2842260" cy="246221"/>
          </a:xfrm>
          <a:prstGeom prst="rect">
            <a:avLst/>
          </a:prstGeom>
          <a:noFill/>
        </p:spPr>
        <p:txBody>
          <a:bodyPr wrap="square" rtlCol="0">
            <a:spAutoFit/>
          </a:bodyPr>
          <a:lstStyle/>
          <a:p>
            <a:r>
              <a:rPr lang="en-US" sz="1000" b="0" i="0" u="none" strike="noStrike" dirty="0">
                <a:latin typeface="Calibri"/>
              </a:rPr>
              <a:t>Updated on 15</a:t>
            </a:r>
            <a:r>
              <a:rPr lang="en-US" sz="1000" b="0" i="0" u="none" strike="noStrike" baseline="30000" dirty="0">
                <a:latin typeface="Calibri"/>
              </a:rPr>
              <a:t>th</a:t>
            </a:r>
            <a:r>
              <a:rPr lang="en-US" sz="1000" b="0" i="0" u="none" strike="noStrike" dirty="0">
                <a:latin typeface="Calibri"/>
              </a:rPr>
              <a:t> September 2023</a:t>
            </a:r>
            <a:endParaRPr lang="en-US" sz="1000" dirty="0"/>
          </a:p>
        </p:txBody>
      </p:sp>
      <p:pic>
        <p:nvPicPr>
          <p:cNvPr id="10" name="Picture 9">
            <a:extLst>
              <a:ext uri="{FF2B5EF4-FFF2-40B4-BE49-F238E27FC236}">
                <a16:creationId xmlns:a16="http://schemas.microsoft.com/office/drawing/2014/main" id="{0B583B5D-4873-6B40-880F-92ECD12590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5922" y="302963"/>
            <a:ext cx="5178078" cy="6090444"/>
          </a:xfrm>
          <a:prstGeom prst="rect">
            <a:avLst/>
          </a:prstGeom>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childTnLst>
                                </p:cTn>
                              </p:par>
                              <p:par>
                                <p:cTn id="14" presetID="10" presetClass="entr" presetSubtype="0" fill="hold" grpId="0" nodeType="withEffect" nodePh="1">
                                  <p:stCondLst>
                                    <p:cond delay="0"/>
                                  </p:stCondLst>
                                  <p:endCondLst>
                                    <p:cond evt="begin" delay="0">
                                      <p:tn val="14"/>
                                    </p:cond>
                                  </p:end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5257800" y="304800"/>
            <a:ext cx="3276600" cy="685800"/>
          </a:xfrm>
        </p:spPr>
        <p:txBody>
          <a:bodyPr anchor="t">
            <a:noAutofit/>
          </a:bodyPr>
          <a:lstStyle/>
          <a:p>
            <a:pPr algn="l"/>
            <a:r>
              <a:rPr lang="en-US" sz="2400" dirty="0">
                <a:solidFill>
                  <a:srgbClr val="C00000"/>
                </a:solidFill>
              </a:rPr>
              <a:t>Reasons to advertise </a:t>
            </a:r>
            <a:br>
              <a:rPr lang="en-US" sz="2400" dirty="0">
                <a:solidFill>
                  <a:srgbClr val="C00000"/>
                </a:solidFill>
              </a:rPr>
            </a:br>
            <a:r>
              <a:rPr lang="en-US" sz="2400" dirty="0">
                <a:solidFill>
                  <a:srgbClr val="C00000"/>
                </a:solidFill>
              </a:rPr>
              <a:t>with us,</a:t>
            </a:r>
          </a:p>
        </p:txBody>
      </p:sp>
      <p:sp>
        <p:nvSpPr>
          <p:cNvPr id="4" name="Content Placeholder 2"/>
          <p:cNvSpPr>
            <a:spLocks noGrp="1"/>
          </p:cNvSpPr>
          <p:nvPr>
            <p:ph idx="1"/>
          </p:nvPr>
        </p:nvSpPr>
        <p:spPr>
          <a:xfrm>
            <a:off x="5334000" y="1371600"/>
            <a:ext cx="3200400" cy="1828800"/>
          </a:xfrm>
        </p:spPr>
        <p:txBody>
          <a:bodyPr>
            <a:noAutofit/>
          </a:bodyPr>
          <a:lstStyle/>
          <a:p>
            <a:pPr defTabSz="1188720">
              <a:lnSpc>
                <a:spcPts val="1500"/>
              </a:lnSpc>
              <a:buNone/>
              <a:tabLst>
                <a:tab pos="457200" algn="l"/>
              </a:tabLst>
            </a:pPr>
            <a:r>
              <a:rPr lang="en-US" sz="2000" baseline="30000" dirty="0"/>
              <a:t>1.	Most popular magazine in its kind.</a:t>
            </a:r>
          </a:p>
          <a:p>
            <a:pPr defTabSz="1188720">
              <a:lnSpc>
                <a:spcPts val="1500"/>
              </a:lnSpc>
              <a:buNone/>
              <a:tabLst>
                <a:tab pos="457200" algn="l"/>
              </a:tabLst>
            </a:pPr>
            <a:r>
              <a:rPr lang="en-US" sz="2000" baseline="30000" dirty="0"/>
              <a:t>2.	It is also available digital version.</a:t>
            </a:r>
          </a:p>
          <a:p>
            <a:pPr defTabSz="1188720">
              <a:lnSpc>
                <a:spcPts val="1500"/>
              </a:lnSpc>
              <a:buNone/>
              <a:tabLst>
                <a:tab pos="457200" algn="l"/>
              </a:tabLst>
            </a:pPr>
            <a:r>
              <a:rPr lang="en-US" sz="2000" baseline="30000" dirty="0"/>
              <a:t>3.	Active, happy and well off audience.</a:t>
            </a:r>
          </a:p>
          <a:p>
            <a:pPr marL="457200" indent="-457200" defTabSz="1188720">
              <a:lnSpc>
                <a:spcPts val="1500"/>
              </a:lnSpc>
              <a:buNone/>
              <a:tabLst>
                <a:tab pos="457200" algn="l"/>
              </a:tabLst>
            </a:pPr>
            <a:r>
              <a:rPr lang="en-US" sz="2000" baseline="30000" dirty="0"/>
              <a:t>4.      Customized budgets.</a:t>
            </a:r>
          </a:p>
          <a:p>
            <a:pPr marL="457200" indent="-457200" defTabSz="1188720">
              <a:lnSpc>
                <a:spcPts val="1500"/>
              </a:lnSpc>
              <a:buNone/>
              <a:tabLst>
                <a:tab pos="457200" algn="l"/>
              </a:tabLst>
            </a:pPr>
            <a:r>
              <a:rPr lang="en-US" sz="2000" baseline="30000" dirty="0"/>
              <a:t>5.      Effective distribution channels</a:t>
            </a:r>
          </a:p>
          <a:p>
            <a:pPr marL="457200" indent="-457200" defTabSz="1188720">
              <a:lnSpc>
                <a:spcPts val="1500"/>
              </a:lnSpc>
              <a:buNone/>
              <a:tabLst>
                <a:tab pos="457200" algn="l"/>
              </a:tabLst>
            </a:pPr>
            <a:r>
              <a:rPr lang="en-US" sz="2000" baseline="30000" dirty="0"/>
              <a:t> </a:t>
            </a:r>
            <a:r>
              <a:rPr lang="en-US" sz="2000" dirty="0"/>
              <a:t>      </a:t>
            </a:r>
            <a:r>
              <a:rPr lang="en-US" sz="2000" baseline="30000" dirty="0"/>
              <a:t>reach out and engage with over</a:t>
            </a:r>
          </a:p>
          <a:p>
            <a:pPr marL="457200" indent="-457200" defTabSz="1188720">
              <a:lnSpc>
                <a:spcPts val="1500"/>
              </a:lnSpc>
              <a:buNone/>
              <a:tabLst>
                <a:tab pos="457200" algn="l"/>
              </a:tabLst>
            </a:pPr>
            <a:r>
              <a:rPr lang="en-US" sz="2000" baseline="30000" dirty="0"/>
              <a:t>          3 millions audience.</a:t>
            </a:r>
            <a:endParaRPr lang="en-US" sz="2000" baseline="30000" dirty="0">
              <a:latin typeface="Tahoma" pitchFamily="34" charset="0"/>
              <a:ea typeface="Tahoma" pitchFamily="34" charset="0"/>
              <a:cs typeface="Tahoma" pitchFamily="34" charset="0"/>
            </a:endParaRPr>
          </a:p>
        </p:txBody>
      </p:sp>
      <p:cxnSp>
        <p:nvCxnSpPr>
          <p:cNvPr id="5" name="Straight Connector 4"/>
          <p:cNvCxnSpPr/>
          <p:nvPr/>
        </p:nvCxnSpPr>
        <p:spPr>
          <a:xfrm>
            <a:off x="4876800" y="1138813"/>
            <a:ext cx="3733800" cy="4187"/>
          </a:xfrm>
          <a:prstGeom prst="line">
            <a:avLst/>
          </a:prstGeom>
          <a:ln w="31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876800" y="304800"/>
            <a:ext cx="3733800" cy="1588"/>
          </a:xfrm>
          <a:prstGeom prst="line">
            <a:avLst/>
          </a:prstGeom>
          <a:ln w="3175">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221B7FF-4375-4603-95DE-65EB47D3BD16}"/>
              </a:ext>
            </a:extLst>
          </p:cNvPr>
          <p:cNvSpPr txBox="1"/>
          <p:nvPr/>
        </p:nvSpPr>
        <p:spPr>
          <a:xfrm>
            <a:off x="281940" y="6477000"/>
            <a:ext cx="381000" cy="323165"/>
          </a:xfrm>
          <a:prstGeom prst="rect">
            <a:avLst/>
          </a:prstGeom>
          <a:noFill/>
        </p:spPr>
        <p:txBody>
          <a:bodyPr wrap="square" rtlCol="0">
            <a:spAutoFit/>
          </a:bodyPr>
          <a:lstStyle/>
          <a:p>
            <a:r>
              <a:rPr lang="en-US" sz="1500" dirty="0"/>
              <a:t>5</a:t>
            </a:r>
          </a:p>
        </p:txBody>
      </p:sp>
      <p:pic>
        <p:nvPicPr>
          <p:cNvPr id="9" name="Picture 8">
            <a:extLst>
              <a:ext uri="{FF2B5EF4-FFF2-40B4-BE49-F238E27FC236}">
                <a16:creationId xmlns:a16="http://schemas.microsoft.com/office/drawing/2014/main" id="{708F15C4-24E6-D8F6-9BEC-41F805EAF2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 y="0"/>
            <a:ext cx="4930140" cy="6858000"/>
          </a:xfrm>
          <a:prstGeom prst="rect">
            <a:avLst/>
          </a:prstGeom>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fade">
                                      <p:cBhvr>
                                        <p:cTn id="18" dur="1000"/>
                                        <p:tgtEl>
                                          <p:spTgt spid="4">
                                            <p:txEl>
                                              <p:pRg st="0" end="0"/>
                                            </p:txEl>
                                          </p:spTgt>
                                        </p:tgtEl>
                                      </p:cBhvr>
                                    </p:animEffect>
                                    <p:anim calcmode="lin" valueType="num">
                                      <p:cBhvr>
                                        <p:cTn id="19"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4">
                                            <p:txEl>
                                              <p:pRg st="0" end="0"/>
                                            </p:txEl>
                                          </p:spTgt>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fade">
                                      <p:cBhvr>
                                        <p:cTn id="23" dur="1000"/>
                                        <p:tgtEl>
                                          <p:spTgt spid="4">
                                            <p:txEl>
                                              <p:pRg st="1" end="1"/>
                                            </p:txEl>
                                          </p:spTgt>
                                        </p:tgtEl>
                                      </p:cBhvr>
                                    </p:animEffect>
                                    <p:anim calcmode="lin" valueType="num">
                                      <p:cBhvr>
                                        <p:cTn id="24"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4">
                                            <p:txEl>
                                              <p:pRg st="1" end="1"/>
                                            </p:txEl>
                                          </p:spTgt>
                                        </p:tgtEl>
                                        <p:attrNameLst>
                                          <p:attrName>ppt_y</p:attrName>
                                        </p:attrNameLst>
                                      </p:cBhvr>
                                      <p:tavLst>
                                        <p:tav tm="0">
                                          <p:val>
                                            <p:strVal val="#ppt_y-.1"/>
                                          </p:val>
                                        </p:tav>
                                        <p:tav tm="100000">
                                          <p:val>
                                            <p:strVal val="#ppt_y"/>
                                          </p:val>
                                        </p:tav>
                                      </p:tavLst>
                                    </p:anim>
                                  </p:childTnLst>
                                </p:cTn>
                              </p:par>
                              <p:par>
                                <p:cTn id="26" presetID="47" presetClass="entr" presetSubtype="0" fill="hold" nodeType="with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fade">
                                      <p:cBhvr>
                                        <p:cTn id="28" dur="1000"/>
                                        <p:tgtEl>
                                          <p:spTgt spid="4">
                                            <p:txEl>
                                              <p:pRg st="2" end="2"/>
                                            </p:txEl>
                                          </p:spTgt>
                                        </p:tgtEl>
                                      </p:cBhvr>
                                    </p:animEffect>
                                    <p:anim calcmode="lin" valueType="num">
                                      <p:cBhvr>
                                        <p:cTn id="2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2" end="2"/>
                                            </p:txEl>
                                          </p:spTgt>
                                        </p:tgtEl>
                                        <p:attrNameLst>
                                          <p:attrName>ppt_y</p:attrName>
                                        </p:attrNameLst>
                                      </p:cBhvr>
                                      <p:tavLst>
                                        <p:tav tm="0">
                                          <p:val>
                                            <p:strVal val="#ppt_y-.1"/>
                                          </p:val>
                                        </p:tav>
                                        <p:tav tm="100000">
                                          <p:val>
                                            <p:strVal val="#ppt_y"/>
                                          </p:val>
                                        </p:tav>
                                      </p:tavLst>
                                    </p:anim>
                                  </p:childTnLst>
                                </p:cTn>
                              </p:par>
                              <p:par>
                                <p:cTn id="31" presetID="47" presetClass="entr" presetSubtype="0" fill="hold" nodeType="with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fade">
                                      <p:cBhvr>
                                        <p:cTn id="33" dur="1000"/>
                                        <p:tgtEl>
                                          <p:spTgt spid="4">
                                            <p:txEl>
                                              <p:pRg st="3" end="3"/>
                                            </p:txEl>
                                          </p:spTgt>
                                        </p:tgtEl>
                                      </p:cBhvr>
                                    </p:animEffect>
                                    <p:anim calcmode="lin" valueType="num">
                                      <p:cBhvr>
                                        <p:cTn id="34"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3" end="3"/>
                                            </p:txEl>
                                          </p:spTgt>
                                        </p:tgtEl>
                                        <p:attrNameLst>
                                          <p:attrName>ppt_y</p:attrName>
                                        </p:attrNameLst>
                                      </p:cBhvr>
                                      <p:tavLst>
                                        <p:tav tm="0">
                                          <p:val>
                                            <p:strVal val="#ppt_y-.1"/>
                                          </p:val>
                                        </p:tav>
                                        <p:tav tm="100000">
                                          <p:val>
                                            <p:strVal val="#ppt_y"/>
                                          </p:val>
                                        </p:tav>
                                      </p:tavLst>
                                    </p:anim>
                                  </p:childTnLst>
                                </p:cTn>
                              </p:par>
                              <p:par>
                                <p:cTn id="36" presetID="47" presetClass="entr" presetSubtype="0" fill="hold" nodeType="withEffect">
                                  <p:stCondLst>
                                    <p:cond delay="0"/>
                                  </p:stCondLst>
                                  <p:childTnLst>
                                    <p:set>
                                      <p:cBhvr>
                                        <p:cTn id="37" dur="1" fill="hold">
                                          <p:stCondLst>
                                            <p:cond delay="0"/>
                                          </p:stCondLst>
                                        </p:cTn>
                                        <p:tgtEl>
                                          <p:spTgt spid="4">
                                            <p:txEl>
                                              <p:pRg st="4" end="4"/>
                                            </p:txEl>
                                          </p:spTgt>
                                        </p:tgtEl>
                                        <p:attrNameLst>
                                          <p:attrName>style.visibility</p:attrName>
                                        </p:attrNameLst>
                                      </p:cBhvr>
                                      <p:to>
                                        <p:strVal val="visible"/>
                                      </p:to>
                                    </p:set>
                                    <p:animEffect transition="in" filter="fade">
                                      <p:cBhvr>
                                        <p:cTn id="38" dur="1000"/>
                                        <p:tgtEl>
                                          <p:spTgt spid="4">
                                            <p:txEl>
                                              <p:pRg st="4" end="4"/>
                                            </p:txEl>
                                          </p:spTgt>
                                        </p:tgtEl>
                                      </p:cBhvr>
                                    </p:animEffect>
                                    <p:anim calcmode="lin" valueType="num">
                                      <p:cBhvr>
                                        <p:cTn id="3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4">
                                            <p:txEl>
                                              <p:pRg st="4" end="4"/>
                                            </p:txEl>
                                          </p:spTgt>
                                        </p:tgtEl>
                                        <p:attrNameLst>
                                          <p:attrName>ppt_y</p:attrName>
                                        </p:attrNameLst>
                                      </p:cBhvr>
                                      <p:tavLst>
                                        <p:tav tm="0">
                                          <p:val>
                                            <p:strVal val="#ppt_y-.1"/>
                                          </p:val>
                                        </p:tav>
                                        <p:tav tm="100000">
                                          <p:val>
                                            <p:strVal val="#ppt_y"/>
                                          </p:val>
                                        </p:tav>
                                      </p:tavLst>
                                    </p:anim>
                                  </p:childTnLst>
                                </p:cTn>
                              </p:par>
                              <p:par>
                                <p:cTn id="41" presetID="47" presetClass="entr" presetSubtype="0" fill="hold" nodeType="with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Effect transition="in" filter="fade">
                                      <p:cBhvr>
                                        <p:cTn id="43" dur="1000"/>
                                        <p:tgtEl>
                                          <p:spTgt spid="4">
                                            <p:txEl>
                                              <p:pRg st="5" end="5"/>
                                            </p:txEl>
                                          </p:spTgt>
                                        </p:tgtEl>
                                      </p:cBhvr>
                                    </p:animEffect>
                                    <p:anim calcmode="lin" valueType="num">
                                      <p:cBhvr>
                                        <p:cTn id="44"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5" dur="1000" fill="hold"/>
                                        <p:tgtEl>
                                          <p:spTgt spid="4">
                                            <p:txEl>
                                              <p:pRg st="5" end="5"/>
                                            </p:txEl>
                                          </p:spTgt>
                                        </p:tgtEl>
                                        <p:attrNameLst>
                                          <p:attrName>ppt_y</p:attrName>
                                        </p:attrNameLst>
                                      </p:cBhvr>
                                      <p:tavLst>
                                        <p:tav tm="0">
                                          <p:val>
                                            <p:strVal val="#ppt_y-.1"/>
                                          </p:val>
                                        </p:tav>
                                        <p:tav tm="100000">
                                          <p:val>
                                            <p:strVal val="#ppt_y"/>
                                          </p:val>
                                        </p:tav>
                                      </p:tavLst>
                                    </p:anim>
                                  </p:childTnLst>
                                </p:cTn>
                              </p:par>
                              <p:par>
                                <p:cTn id="46" presetID="47" presetClass="entr" presetSubtype="0" fill="hold" nodeType="withEffect">
                                  <p:stCondLst>
                                    <p:cond delay="0"/>
                                  </p:stCondLst>
                                  <p:childTnLst>
                                    <p:set>
                                      <p:cBhvr>
                                        <p:cTn id="47" dur="1" fill="hold">
                                          <p:stCondLst>
                                            <p:cond delay="0"/>
                                          </p:stCondLst>
                                        </p:cTn>
                                        <p:tgtEl>
                                          <p:spTgt spid="4">
                                            <p:txEl>
                                              <p:pRg st="6" end="6"/>
                                            </p:txEl>
                                          </p:spTgt>
                                        </p:tgtEl>
                                        <p:attrNameLst>
                                          <p:attrName>style.visibility</p:attrName>
                                        </p:attrNameLst>
                                      </p:cBhvr>
                                      <p:to>
                                        <p:strVal val="visible"/>
                                      </p:to>
                                    </p:set>
                                    <p:animEffect transition="in" filter="fade">
                                      <p:cBhvr>
                                        <p:cTn id="48" dur="1000"/>
                                        <p:tgtEl>
                                          <p:spTgt spid="4">
                                            <p:txEl>
                                              <p:pRg st="6" end="6"/>
                                            </p:txEl>
                                          </p:spTgt>
                                        </p:tgtEl>
                                      </p:cBhvr>
                                    </p:animEffect>
                                    <p:anim calcmode="lin" valueType="num">
                                      <p:cBhvr>
                                        <p:cTn id="49"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0"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5588" y="1828800"/>
            <a:ext cx="7624011" cy="1446550"/>
          </a:xfrm>
          <a:prstGeom prst="rect">
            <a:avLst/>
          </a:prstGeom>
          <a:noFill/>
        </p:spPr>
        <p:txBody>
          <a:bodyPr wrap="square" rtlCol="0">
            <a:spAutoFit/>
          </a:bodyPr>
          <a:lstStyle/>
          <a:p>
            <a:pPr algn="just"/>
            <a:r>
              <a:rPr lang="en-US" sz="2200" b="1" baseline="30000" dirty="0"/>
              <a:t>Rates exclude 5% commercial tax. The payment amount in full has to be paid 7 days before the advertisement described. All payments are non-refundable. Taste Window magazine will deliver 5 copies of magazine in which the advertisement is described. Advertiser is responsible for all necessary licenses and copy right to use the content mentioned in the advertisement. </a:t>
            </a:r>
          </a:p>
          <a:p>
            <a:pPr algn="just"/>
            <a:r>
              <a:rPr lang="en-US" sz="2200" b="1" baseline="30000" dirty="0"/>
              <a:t>Please contact our sales team : 09777002771, 09254006049</a:t>
            </a:r>
          </a:p>
          <a:p>
            <a:r>
              <a:rPr lang="en-US" sz="2200" b="1" baseline="30000" dirty="0"/>
              <a:t>marketing@foodmagazinemyanmar.com, sales@betterdaymedia.com.</a:t>
            </a:r>
          </a:p>
        </p:txBody>
      </p:sp>
      <p:sp>
        <p:nvSpPr>
          <p:cNvPr id="4" name="TextBox 3"/>
          <p:cNvSpPr txBox="1"/>
          <p:nvPr/>
        </p:nvSpPr>
        <p:spPr>
          <a:xfrm>
            <a:off x="609600" y="6248400"/>
            <a:ext cx="418531" cy="323165"/>
          </a:xfrm>
          <a:prstGeom prst="rect">
            <a:avLst/>
          </a:prstGeom>
          <a:noFill/>
        </p:spPr>
        <p:txBody>
          <a:bodyPr wrap="square" rtlCol="0">
            <a:spAutoFit/>
          </a:bodyPr>
          <a:lstStyle/>
          <a:p>
            <a:r>
              <a:rPr lang="en-US" sz="1500" dirty="0"/>
              <a:t>6</a:t>
            </a:r>
          </a:p>
        </p:txBody>
      </p:sp>
      <p:sp>
        <p:nvSpPr>
          <p:cNvPr id="5" name="TextBox 4"/>
          <p:cNvSpPr txBox="1"/>
          <p:nvPr/>
        </p:nvSpPr>
        <p:spPr>
          <a:xfrm>
            <a:off x="609600" y="1178640"/>
            <a:ext cx="1066800" cy="492443"/>
          </a:xfrm>
          <a:prstGeom prst="rect">
            <a:avLst/>
          </a:prstGeom>
          <a:noFill/>
        </p:spPr>
        <p:txBody>
          <a:bodyPr wrap="square" rtlCol="0">
            <a:spAutoFit/>
          </a:bodyPr>
          <a:lstStyle/>
          <a:p>
            <a:r>
              <a:rPr lang="en-US" sz="2600" b="1" u="sng" dirty="0">
                <a:latin typeface="+mj-lt"/>
              </a:rPr>
              <a:t>NOTE</a:t>
            </a:r>
          </a:p>
        </p:txBody>
      </p:sp>
    </p:spTree>
    <p:extLst>
      <p:ext uri="{BB962C8B-B14F-4D97-AF65-F5344CB8AC3E}">
        <p14:creationId xmlns:p14="http://schemas.microsoft.com/office/powerpoint/2010/main" val="1796117157"/>
      </p:ext>
    </p:extLst>
  </p:cSld>
  <p:clrMapOvr>
    <a:masterClrMapping/>
  </p:clrMapOvr>
  <p:transition spd="slow">
    <p:wipe dir="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Median</Template>
  <TotalTime>2624</TotalTime>
  <Words>649</Words>
  <Application>Microsoft Office PowerPoint</Application>
  <PresentationFormat>On-screen Show (4:3)</PresentationFormat>
  <Paragraphs>126</Paragraphs>
  <Slides>6</Slides>
  <Notes>5</Notes>
  <HiddenSlides>0</HiddenSlides>
  <MMClips>0</MMClips>
  <ScaleCrop>false</ScaleCrop>
  <HeadingPairs>
    <vt:vector size="8" baseType="variant">
      <vt:variant>
        <vt:lpstr>Fonts Used</vt:lpstr>
      </vt:variant>
      <vt:variant>
        <vt:i4>3</vt:i4>
      </vt:variant>
      <vt:variant>
        <vt:lpstr>Theme</vt:lpstr>
      </vt:variant>
      <vt:variant>
        <vt:i4>1</vt:i4>
      </vt:variant>
      <vt:variant>
        <vt:lpstr>Slide Titles</vt:lpstr>
      </vt:variant>
      <vt:variant>
        <vt:i4>6</vt:i4>
      </vt:variant>
      <vt:variant>
        <vt:lpstr>Custom Shows</vt:lpstr>
      </vt:variant>
      <vt:variant>
        <vt:i4>1</vt:i4>
      </vt:variant>
    </vt:vector>
  </HeadingPairs>
  <TitlesOfParts>
    <vt:vector size="11" baseType="lpstr">
      <vt:lpstr>Arial</vt:lpstr>
      <vt:lpstr>Calibri</vt:lpstr>
      <vt:lpstr>Tahoma</vt:lpstr>
      <vt:lpstr>Office Theme</vt:lpstr>
      <vt:lpstr>About Taste Window Magazine</vt:lpstr>
      <vt:lpstr>Taste Window Magazine Print Rate</vt:lpstr>
      <vt:lpstr>Artwork Specifications</vt:lpstr>
      <vt:lpstr>Half Potato Cooking Video Rate</vt:lpstr>
      <vt:lpstr>Reasons to advertise  with us,</vt:lpstr>
      <vt:lpstr>PowerPoint Presentation</vt:lpstr>
      <vt:lpstr>Custom Show 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 are an established Myanmar Language media services, focusing on Food and Beverages, Sports and Fitness, Lifestyle and Entertainment . We produce compelling content and experiences.</dc:title>
  <dc:creator>MSI</dc:creator>
  <cp:lastModifiedBy>heavy.giant@gmail.com</cp:lastModifiedBy>
  <cp:revision>218</cp:revision>
  <cp:lastPrinted>2019-11-22T07:22:36Z</cp:lastPrinted>
  <dcterms:created xsi:type="dcterms:W3CDTF">2018-10-11T04:24:39Z</dcterms:created>
  <dcterms:modified xsi:type="dcterms:W3CDTF">2023-09-21T05:22:50Z</dcterms:modified>
</cp:coreProperties>
</file>